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66" r:id="rId3"/>
    <p:sldId id="258" r:id="rId4"/>
    <p:sldId id="292" r:id="rId5"/>
    <p:sldId id="273" r:id="rId6"/>
    <p:sldId id="287" r:id="rId7"/>
    <p:sldId id="276" r:id="rId8"/>
    <p:sldId id="291" r:id="rId9"/>
    <p:sldId id="275" r:id="rId10"/>
    <p:sldId id="274" r:id="rId11"/>
    <p:sldId id="289" r:id="rId12"/>
    <p:sldId id="277" r:id="rId13"/>
    <p:sldId id="279" r:id="rId14"/>
    <p:sldId id="280" r:id="rId15"/>
    <p:sldId id="272" r:id="rId16"/>
    <p:sldId id="281" r:id="rId17"/>
    <p:sldId id="290" r:id="rId18"/>
    <p:sldId id="282" r:id="rId19"/>
    <p:sldId id="283" r:id="rId20"/>
    <p:sldId id="284" r:id="rId21"/>
    <p:sldId id="288" r:id="rId22"/>
    <p:sldId id="271" r:id="rId23"/>
    <p:sldId id="26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4"/>
    <p:restoredTop sz="80025"/>
  </p:normalViewPr>
  <p:slideViewPr>
    <p:cSldViewPr snapToGrid="0" snapToObjects="1">
      <p:cViewPr>
        <p:scale>
          <a:sx n="111" d="100"/>
          <a:sy n="111" d="100"/>
        </p:scale>
        <p:origin x="16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3B0E5-4367-3C41-93BE-52CE3821A34F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770C3-7A02-E740-9BBB-EBCC220BC0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2463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1" dirty="0" err="1">
                <a:effectLst/>
              </a:rPr>
              <a:t>vllm</a:t>
            </a:r>
            <a:r>
              <a:rPr lang="zh-CN" altLang="en-US" b="1" dirty="0">
                <a:effectLst/>
              </a:rPr>
              <a:t>中</a:t>
            </a:r>
            <a:r>
              <a:rPr lang="en" altLang="zh-CN" b="1" dirty="0">
                <a:effectLst/>
              </a:rPr>
              <a:t>running</a:t>
            </a:r>
            <a:r>
              <a:rPr lang="zh-CN" altLang="en-US" b="1" dirty="0">
                <a:effectLst/>
              </a:rPr>
              <a:t>队列进程被抢占的原因：</a:t>
            </a:r>
            <a:endParaRPr lang="zh-CN" altLang="en-US" dirty="0">
              <a:effectLst/>
            </a:endParaRPr>
          </a:p>
          <a:p>
            <a:pPr lvl="1"/>
            <a:r>
              <a:rPr lang="zh-CN" altLang="en-US" b="1" dirty="0">
                <a:effectLst/>
              </a:rPr>
              <a:t>直接原因：</a:t>
            </a:r>
            <a:r>
              <a:rPr lang="en" altLang="zh-CN" b="1" dirty="0">
                <a:effectLst/>
              </a:rPr>
              <a:t>slot</a:t>
            </a:r>
            <a:r>
              <a:rPr lang="zh-CN" altLang="en-US" b="1" dirty="0">
                <a:effectLst/>
              </a:rPr>
              <a:t>分配不足触发抢占</a:t>
            </a:r>
            <a:br>
              <a:rPr lang="zh-CN" altLang="en-US" dirty="0">
                <a:effectLst/>
              </a:rPr>
            </a:br>
            <a:r>
              <a:rPr lang="zh-CN" altLang="en-US" dirty="0">
                <a:effectLst/>
              </a:rPr>
              <a:t>当为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</a:t>
            </a:r>
            <a:r>
              <a:rPr lang="zh-CN" altLang="en-US" dirty="0">
                <a:effectLst/>
              </a:rPr>
              <a:t>队列的请求分配 </a:t>
            </a:r>
            <a:r>
              <a:rPr lang="en" altLang="zh-CN" dirty="0">
                <a:effectLst/>
              </a:rPr>
              <a:t>slot</a:t>
            </a:r>
            <a:r>
              <a:rPr lang="zh-CN" altLang="en" dirty="0">
                <a:effectLst/>
              </a:rPr>
              <a:t>（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allocate_slot</a:t>
            </a:r>
            <a:r>
              <a:rPr lang="zh-CN" altLang="en" dirty="0">
                <a:effectLst/>
              </a:rPr>
              <a:t>）</a:t>
            </a:r>
            <a:r>
              <a:rPr lang="zh-CN" altLang="en-US" dirty="0">
                <a:effectLst/>
              </a:rPr>
              <a:t>时，若发现剩余 </a:t>
            </a:r>
            <a:r>
              <a:rPr lang="en" altLang="zh-CN" dirty="0">
                <a:effectLst/>
              </a:rPr>
              <a:t>free block </a:t>
            </a:r>
            <a:r>
              <a:rPr lang="zh-CN" altLang="en-US" dirty="0">
                <a:effectLst/>
              </a:rPr>
              <a:t>不足以满足需求，系统会自动选择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优先级较低的请求</a:t>
            </a:r>
            <a:r>
              <a:rPr lang="zh-CN" altLang="en-US" dirty="0">
                <a:effectLst/>
              </a:rPr>
              <a:t>进行抢占，释放其 </a:t>
            </a:r>
            <a:r>
              <a:rPr lang="en" altLang="zh-CN" dirty="0">
                <a:effectLst/>
              </a:rPr>
              <a:t>slot </a:t>
            </a:r>
            <a:r>
              <a:rPr lang="zh-CN" altLang="en-US" dirty="0">
                <a:effectLst/>
              </a:rPr>
              <a:t>资源。</a:t>
            </a:r>
          </a:p>
          <a:p>
            <a:pPr lvl="1"/>
            <a:r>
              <a:rPr lang="zh-CN" altLang="en-US" b="1" dirty="0">
                <a:effectLst/>
              </a:rPr>
              <a:t>根本原因：</a:t>
            </a:r>
            <a:r>
              <a:rPr lang="en" altLang="zh-CN" b="1" dirty="0">
                <a:effectLst/>
              </a:rPr>
              <a:t>slot</a:t>
            </a:r>
            <a:r>
              <a:rPr lang="zh-CN" altLang="en-US" b="1" dirty="0">
                <a:effectLst/>
              </a:rPr>
              <a:t>分配速率</a:t>
            </a:r>
            <a:r>
              <a:rPr lang="en-US" altLang="zh-CN" b="1" dirty="0">
                <a:effectLst/>
              </a:rPr>
              <a:t>&gt;</a:t>
            </a:r>
            <a:r>
              <a:rPr lang="zh-CN" altLang="en-US" b="1" dirty="0">
                <a:effectLst/>
              </a:rPr>
              <a:t>释放速率</a:t>
            </a:r>
            <a:br>
              <a:rPr lang="zh-CN" altLang="en-US" dirty="0">
                <a:effectLst/>
              </a:rPr>
            </a:br>
            <a:r>
              <a:rPr lang="en" altLang="zh-CN" dirty="0">
                <a:effectLst/>
              </a:rPr>
              <a:t>VLLM </a:t>
            </a:r>
            <a:r>
              <a:rPr lang="zh-CN" altLang="en-US" dirty="0">
                <a:effectLst/>
              </a:rPr>
              <a:t>以 “</a:t>
            </a:r>
            <a:r>
              <a:rPr lang="en" altLang="zh-CN" dirty="0">
                <a:effectLst/>
              </a:rPr>
              <a:t>block” </a:t>
            </a:r>
            <a:r>
              <a:rPr lang="zh-CN" altLang="en-US" dirty="0">
                <a:effectLst/>
              </a:rPr>
              <a:t>为单位分配 </a:t>
            </a:r>
            <a:r>
              <a:rPr lang="en" altLang="zh-CN" dirty="0">
                <a:effectLst/>
              </a:rPr>
              <a:t>KV Cache </a:t>
            </a:r>
            <a:r>
              <a:rPr lang="zh-CN" altLang="en-US" dirty="0">
                <a:effectLst/>
              </a:rPr>
              <a:t>资源，而测试场景中请求的输出 </a:t>
            </a:r>
            <a:r>
              <a:rPr lang="en" altLang="zh-CN" dirty="0">
                <a:effectLst/>
              </a:rPr>
              <a:t>token </a:t>
            </a:r>
            <a:r>
              <a:rPr lang="zh-CN" altLang="en-US" dirty="0">
                <a:effectLst/>
              </a:rPr>
              <a:t>长度极长（需 </a:t>
            </a:r>
            <a:r>
              <a:rPr lang="en-US" altLang="zh-CN" dirty="0">
                <a:effectLst/>
              </a:rPr>
              <a:t>3000 </a:t>
            </a:r>
            <a:r>
              <a:rPr lang="zh-CN" altLang="en-US" dirty="0">
                <a:effectLst/>
              </a:rPr>
              <a:t>轮调度才能完成）。在请求完成并释放 </a:t>
            </a:r>
            <a:r>
              <a:rPr lang="en" altLang="zh-CN" dirty="0">
                <a:effectLst/>
              </a:rPr>
              <a:t>block </a:t>
            </a:r>
            <a:r>
              <a:rPr lang="zh-CN" altLang="en-US" dirty="0">
                <a:effectLst/>
              </a:rPr>
              <a:t>前，新请求的 </a:t>
            </a:r>
            <a:r>
              <a:rPr lang="en" altLang="zh-CN" dirty="0">
                <a:effectLst/>
              </a:rPr>
              <a:t>slot </a:t>
            </a:r>
            <a:r>
              <a:rPr lang="zh-CN" altLang="en-US" dirty="0">
                <a:effectLst/>
              </a:rPr>
              <a:t>分配速率持续高于旧请求的 </a:t>
            </a:r>
            <a:r>
              <a:rPr lang="en" altLang="zh-CN" dirty="0">
                <a:effectLst/>
              </a:rPr>
              <a:t>block </a:t>
            </a:r>
            <a:r>
              <a:rPr lang="zh-CN" altLang="en-US" dirty="0">
                <a:effectLst/>
              </a:rPr>
              <a:t>释放速率，导致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num_free_blocks</a:t>
            </a:r>
            <a:r>
              <a:rPr lang="zh-CN" altLang="en" dirty="0">
                <a:effectLst/>
              </a:rPr>
              <a:t>（</a:t>
            </a:r>
            <a:r>
              <a:rPr lang="zh-CN" altLang="en-US" dirty="0">
                <a:effectLst/>
              </a:rPr>
              <a:t>剩余空闲 </a:t>
            </a:r>
            <a:r>
              <a:rPr lang="en" altLang="zh-CN" dirty="0">
                <a:effectLst/>
              </a:rPr>
              <a:t>block </a:t>
            </a:r>
            <a:r>
              <a:rPr lang="zh-CN" altLang="en-US" dirty="0">
                <a:effectLst/>
              </a:rPr>
              <a:t>数）持续减少，最终触发资源不足。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9050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33432-32C9-633A-B277-ABF6F14D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2FB938C-7AF0-D009-FD72-FF9B640DC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B4F496-E885-DE10-1E7B-18BCC4737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CAA069-2C92-9C52-FDF0-7DD6BD3549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5070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考虑到</a:t>
            </a:r>
            <a:r>
              <a:rPr lang="en" altLang="zh-CN" dirty="0">
                <a:effectLst/>
              </a:rPr>
              <a:t>prefix cache</a:t>
            </a:r>
            <a:r>
              <a:rPr lang="zh-CN" altLang="en-US" dirty="0">
                <a:effectLst/>
              </a:rPr>
              <a:t>的使用场景为多轮对话或多个问题共享同一个长文档等场景，我修改了一下</a:t>
            </a:r>
            <a:r>
              <a:rPr lang="en" altLang="zh-CN" dirty="0">
                <a:effectLst/>
              </a:rPr>
              <a:t>input</a:t>
            </a:r>
            <a:r>
              <a:rPr lang="zh-CN" altLang="en-US" dirty="0">
                <a:effectLst/>
              </a:rPr>
              <a:t>的生成策略，可以用参数调节多</a:t>
            </a:r>
            <a:r>
              <a:rPr lang="en" altLang="zh-CN" dirty="0">
                <a:effectLst/>
              </a:rPr>
              <a:t>req</a:t>
            </a:r>
            <a:r>
              <a:rPr lang="zh-CN" altLang="en-US" dirty="0">
                <a:effectLst/>
              </a:rPr>
              <a:t>之间共享相同</a:t>
            </a:r>
            <a:r>
              <a:rPr lang="en" altLang="zh-CN" dirty="0">
                <a:effectLst/>
              </a:rPr>
              <a:t>prompt</a:t>
            </a:r>
            <a:r>
              <a:rPr lang="zh-CN" altLang="en-US" dirty="0">
                <a:effectLst/>
              </a:rPr>
              <a:t>前缀的程度。</a:t>
            </a:r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//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进一步优化时，可以考虑在抢占发生时，通过抢占更合适的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来降低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resume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带来的开销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3010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103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E789F-D015-9BB6-BC5E-A6CCCCE06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BE47B72-7FBD-562E-09FC-2306CE6F7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01A1F5-6EF8-2FD6-FA32-2088C31D9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815EA1-119E-64F2-2501-60D0F10BAB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3521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56F10-7B62-8BB5-1946-75D927EC6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24D337-FB89-F0A1-06BE-7F410E2B0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1F19862-957C-EA1A-EB32-6A463A6B9A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1C6106-7908-C791-4F75-F82C1B8AB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0493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7B5D3-2F36-7C12-5616-8EB66C4EE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4894BA-8A50-067A-7BEB-D219A74E3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4DF116-0058-C4C6-6038-9B8BF951A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E527A1-327C-2E32-076A-442F669F0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7810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D815B-36A2-ED05-9B0C-A648DF3FF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528919E-760E-58AD-32B8-512E0A0BB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052CCB-4811-0941-B3C9-8D2EAD8C1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A0741B-E690-DECC-31DB-E4267A4D5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2752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05D7B-81B1-2F4A-3E1D-05F747319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330B3C-63C2-F0A8-23E1-A59454CEFE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69C5BC-1976-3B3E-020C-73726D810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与</a:t>
            </a:r>
            <a:r>
              <a:rPr kumimoji="1" lang="en-US" altLang="zh-CN" dirty="0" err="1"/>
              <a:t>vllm</a:t>
            </a:r>
            <a:r>
              <a:rPr kumimoji="1" lang="zh-CN" altLang="en-US" dirty="0"/>
              <a:t>的区别在于，</a:t>
            </a:r>
            <a:r>
              <a:rPr kumimoji="1" lang="en-US" altLang="zh-CN" dirty="0" err="1"/>
              <a:t>sglang</a:t>
            </a:r>
            <a:r>
              <a:rPr kumimoji="1" lang="zh-CN" altLang="en-US" dirty="0"/>
              <a:t>在调度时会先调度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15E51B-153A-7198-2F90-8131682E6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132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B4EA9-4A2F-A14A-87A8-3D8A817F2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F9174B-59E8-B2B8-5CB2-68D224918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112EE9-90BA-05C5-13E7-E282487CF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5D23D4-496B-F825-DE10-95C90857B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6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FF21D-2165-FC71-24A2-F717D20C9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8DB408-6EF7-E788-4AA9-9F2F3BD36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CA4DA8-3282-4EF5-2192-4F2E2797E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为什么做重点参数研究？</a:t>
            </a:r>
            <a:endParaRPr kumimoji="1" lang="en-US" altLang="zh-CN" dirty="0"/>
          </a:p>
          <a:p>
            <a:r>
              <a:rPr kumimoji="1" lang="zh-CN" altLang="en-US" dirty="0"/>
              <a:t>为了把握重点参数对端到端性能的影响，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为实验中的参数配置提供指导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6C5874-3A40-DDAD-F89B-9AD878CC1F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3486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D6777-F8CA-2886-AF30-D5FD12CC2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2D48FF-4780-3447-4120-77ABEA7BF5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AB4016-360D-10B3-952D-0D4224F5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CEE57D-D88F-308F-52BF-F577E7C15B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9170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max_query_len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：在一个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batch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内单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query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调度的最大的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数</a:t>
            </a:r>
            <a:br>
              <a:rPr lang="en-US" altLang="zh-CN" dirty="0">
                <a:effectLst/>
              </a:rPr>
            </a:br>
            <a:r>
              <a:rPr lang="zh-CN" altLang="en-US" dirty="0">
                <a:effectLst/>
              </a:rPr>
              <a:t>异常偏大可能导致资源占用过高、性能下降等问题，因此需进一步定位原因</a:t>
            </a:r>
            <a:endParaRPr lang="zh-CN" altLang="en-US" dirty="0"/>
          </a:p>
          <a:p>
            <a:r>
              <a:rPr lang="en-US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num_scheduled_tokens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是一个字典，存储了一个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batch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中每个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调度的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数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70C3-7A02-E740-9BBB-EBCC220BC09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5650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6852010-854A-D1C6-A221-50FC586AC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8" y="0"/>
            <a:ext cx="12185141" cy="68618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DE1D7D-DF38-B1D8-71BB-99DBAC4DE8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D87974-7AD8-A32A-E946-A8CE46C616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51155">
              <a:lnSpc>
                <a:spcPct val="100000"/>
              </a:lnSpc>
              <a:spcBef>
                <a:spcPts val="0"/>
              </a:spcBef>
              <a:buSzTx/>
              <a:buNone/>
              <a:defRPr sz="153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75CC24-DC32-A8FB-28AA-8435C5226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48420"/>
            <a:ext cx="12192000" cy="6340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F596A8-E864-FE40-E7E3-DBC5AE90D5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25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F65DBB-1C88-F99D-B729-97BD1FD38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1BBBF0-0523-0E77-2D4E-520DD68AA6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9CBF90-343E-EA32-67BB-1F7147EB0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EBE187E-41AC-F7B1-14AD-6BEC7612EA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18AB6C-2652-C35E-573E-985BE92F86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B29BD9-0D46-0CC1-8DBA-314DF56E41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B00874-331C-9F38-FE8C-246AA98B04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2C2B-B826-7F47-9DBF-572A2F783326}" type="datetimeFigureOut">
              <a:rPr kumimoji="1" lang="zh-CN" altLang="en-US" smtClean="0"/>
              <a:t>2025/8/26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F141F2-DFCB-6B73-5771-4186C61B4D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665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D2C2B-B826-7F47-9DBF-572A2F783326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30938-EB89-9B4A-9330-33358EE29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liyuque.antfin.com/mayiling.myl/zclnwd/if632myk44rbwg1k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5D9EA9-E4C5-991C-68EF-41BDBC6C1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" y="-3861"/>
            <a:ext cx="12185141" cy="68618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8F488-5761-D9D6-C373-5A0FF27AE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E83E8A58-8587-7477-AE95-77A6C542D609}"/>
              </a:ext>
            </a:extLst>
          </p:cNvPr>
          <p:cNvSpPr txBox="1"/>
          <p:nvPr/>
        </p:nvSpPr>
        <p:spPr>
          <a:xfrm>
            <a:off x="3968342" y="407257"/>
            <a:ext cx="42553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实习期间的学习与技能储备</a:t>
            </a:r>
            <a:endParaRPr sz="27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89A318-4D43-8D58-2425-66D5B575C6CF}"/>
              </a:ext>
            </a:extLst>
          </p:cNvPr>
          <p:cNvSpPr txBox="1"/>
          <p:nvPr/>
        </p:nvSpPr>
        <p:spPr>
          <a:xfrm>
            <a:off x="233125" y="1110745"/>
            <a:ext cx="3987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SGLang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中的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KV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管理（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radix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tree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）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0A327ECD-DFBC-0E79-E5F0-D77091661EA4}"/>
              </a:ext>
            </a:extLst>
          </p:cNvPr>
          <p:cNvSpPr/>
          <p:nvPr/>
        </p:nvSpPr>
        <p:spPr>
          <a:xfrm>
            <a:off x="5466726" y="1734812"/>
            <a:ext cx="1258545" cy="321711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chemeClr val="bg2">
                    <a:lumMod val="50000"/>
                  </a:schemeClr>
                </a:solidFill>
              </a:rPr>
              <a:t>root_node</a:t>
            </a:r>
            <a:endParaRPr kumimoji="1" lang="en-US" altLang="zh-C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73768B56-A2EE-3FEC-A8EE-C3C74855E18D}"/>
              </a:ext>
            </a:extLst>
          </p:cNvPr>
          <p:cNvCxnSpPr>
            <a:cxnSpLocks/>
            <a:stCxn id="28" idx="4"/>
            <a:endCxn id="33" idx="0"/>
          </p:cNvCxnSpPr>
          <p:nvPr/>
        </p:nvCxnSpPr>
        <p:spPr>
          <a:xfrm>
            <a:off x="6095999" y="2056523"/>
            <a:ext cx="3784" cy="451677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8CB98E47-3DA0-8119-B6C8-C57DAB157B2D}"/>
              </a:ext>
            </a:extLst>
          </p:cNvPr>
          <p:cNvSpPr txBox="1"/>
          <p:nvPr/>
        </p:nvSpPr>
        <p:spPr>
          <a:xfrm>
            <a:off x="6184575" y="2099747"/>
            <a:ext cx="292068" cy="276999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</a:rPr>
              <a:t>H</a:t>
            </a:r>
            <a:endParaRPr kumimoji="1"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6B51046-8040-4FE6-3FC3-3CCEB25D7166}"/>
              </a:ext>
            </a:extLst>
          </p:cNvPr>
          <p:cNvSpPr/>
          <p:nvPr/>
        </p:nvSpPr>
        <p:spPr>
          <a:xfrm>
            <a:off x="4658012" y="2508200"/>
            <a:ext cx="2883541" cy="387786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accent1"/>
                </a:solidFill>
              </a:rPr>
              <a:t>Hello, what’s your first name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F2E2E20-D52F-78FC-4437-AEBAE1A1E356}"/>
              </a:ext>
            </a:extLst>
          </p:cNvPr>
          <p:cNvSpPr/>
          <p:nvPr/>
        </p:nvSpPr>
        <p:spPr>
          <a:xfrm>
            <a:off x="9453103" y="1472134"/>
            <a:ext cx="1312511" cy="288976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chemeClr val="bg2">
                    <a:lumMod val="50000"/>
                  </a:schemeClr>
                </a:solidFill>
              </a:rPr>
              <a:t>root_node</a:t>
            </a:r>
            <a:endParaRPr kumimoji="1" lang="en-US" altLang="zh-C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BECBFDF2-22A1-9FF5-784E-48BF9DE67526}"/>
              </a:ext>
            </a:extLst>
          </p:cNvPr>
          <p:cNvCxnSpPr>
            <a:cxnSpLocks/>
            <a:stCxn id="34" idx="4"/>
            <a:endCxn id="37" idx="0"/>
          </p:cNvCxnSpPr>
          <p:nvPr/>
        </p:nvCxnSpPr>
        <p:spPr>
          <a:xfrm flipH="1">
            <a:off x="10109358" y="1761110"/>
            <a:ext cx="1" cy="428468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04C4DD92-970B-E615-D735-5C554BFBA87A}"/>
              </a:ext>
            </a:extLst>
          </p:cNvPr>
          <p:cNvSpPr txBox="1"/>
          <p:nvPr/>
        </p:nvSpPr>
        <p:spPr>
          <a:xfrm>
            <a:off x="10124719" y="1787244"/>
            <a:ext cx="292068" cy="276999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</a:rPr>
              <a:t>H</a:t>
            </a:r>
            <a:endParaRPr kumimoji="1"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97621084-E05B-4E91-EFEC-0E45EB87AF33}"/>
              </a:ext>
            </a:extLst>
          </p:cNvPr>
          <p:cNvSpPr/>
          <p:nvPr/>
        </p:nvSpPr>
        <p:spPr>
          <a:xfrm>
            <a:off x="9137808" y="2189578"/>
            <a:ext cx="1943100" cy="43439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accent1"/>
                </a:solidFill>
              </a:rPr>
              <a:t>Hello, what’s your</a:t>
            </a:r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A15C6161-F3C4-0F1D-C6CF-0B235C008897}"/>
              </a:ext>
            </a:extLst>
          </p:cNvPr>
          <p:cNvCxnSpPr>
            <a:cxnSpLocks/>
            <a:stCxn id="37" idx="3"/>
            <a:endCxn id="46" idx="0"/>
          </p:cNvCxnSpPr>
          <p:nvPr/>
        </p:nvCxnSpPr>
        <p:spPr>
          <a:xfrm flipH="1">
            <a:off x="9293194" y="2560359"/>
            <a:ext cx="129174" cy="46502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B2862C4E-0B9F-6042-B9E4-F16AD6BE08BB}"/>
              </a:ext>
            </a:extLst>
          </p:cNvPr>
          <p:cNvCxnSpPr>
            <a:cxnSpLocks/>
            <a:stCxn id="37" idx="5"/>
            <a:endCxn id="54" idx="0"/>
          </p:cNvCxnSpPr>
          <p:nvPr/>
        </p:nvCxnSpPr>
        <p:spPr>
          <a:xfrm>
            <a:off x="10796348" y="2560359"/>
            <a:ext cx="216052" cy="48134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2531C920-25EF-ED7B-1E78-943802AB64CD}"/>
              </a:ext>
            </a:extLst>
          </p:cNvPr>
          <p:cNvSpPr txBox="1"/>
          <p:nvPr/>
        </p:nvSpPr>
        <p:spPr>
          <a:xfrm>
            <a:off x="9178419" y="2660210"/>
            <a:ext cx="229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accent6"/>
                </a:solidFill>
              </a:rPr>
              <a:t>f</a:t>
            </a:r>
            <a:endParaRPr kumimoji="1" lang="zh-CN" altLang="en-US" sz="1200" dirty="0">
              <a:solidFill>
                <a:schemeClr val="accent6"/>
              </a:solidFill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59F0174C-240A-2ABF-02F6-9187CD30ACBF}"/>
              </a:ext>
            </a:extLst>
          </p:cNvPr>
          <p:cNvSpPr/>
          <p:nvPr/>
        </p:nvSpPr>
        <p:spPr>
          <a:xfrm>
            <a:off x="8583015" y="3025385"/>
            <a:ext cx="1420358" cy="387558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accent6"/>
                </a:solidFill>
              </a:rPr>
              <a:t>first name</a:t>
            </a:r>
            <a:endParaRPr kumimoji="1" lang="zh-CN" altLang="en-US" sz="1200" dirty="0">
              <a:solidFill>
                <a:schemeClr val="accent6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BAA1687B-93E7-9D58-6522-F103058775A9}"/>
              </a:ext>
            </a:extLst>
          </p:cNvPr>
          <p:cNvSpPr/>
          <p:nvPr/>
        </p:nvSpPr>
        <p:spPr>
          <a:xfrm>
            <a:off x="10302221" y="3041706"/>
            <a:ext cx="1420357" cy="371237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accent2"/>
                </a:solidFill>
              </a:rPr>
              <a:t>second name</a:t>
            </a:r>
            <a:endParaRPr kumimoji="1"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A44CD92-833E-A343-9365-8AB730E5BD27}"/>
              </a:ext>
            </a:extLst>
          </p:cNvPr>
          <p:cNvSpPr txBox="1"/>
          <p:nvPr/>
        </p:nvSpPr>
        <p:spPr>
          <a:xfrm>
            <a:off x="10888808" y="2638226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accent2"/>
                </a:solidFill>
              </a:rPr>
              <a:t>s</a:t>
            </a:r>
            <a:endParaRPr kumimoji="1" lang="zh-CN" altLang="en-US" sz="1200" dirty="0">
              <a:solidFill>
                <a:schemeClr val="accent2"/>
              </a:solidFill>
            </a:endParaRP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995E616C-2782-FFA3-626D-D056963E8852}"/>
              </a:ext>
            </a:extLst>
          </p:cNvPr>
          <p:cNvCxnSpPr>
            <a:cxnSpLocks/>
          </p:cNvCxnSpPr>
          <p:nvPr/>
        </p:nvCxnSpPr>
        <p:spPr>
          <a:xfrm>
            <a:off x="7603129" y="2659274"/>
            <a:ext cx="1135392" cy="8563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2B81FCCD-8BB4-AC66-8546-949F456339A8}"/>
              </a:ext>
            </a:extLst>
          </p:cNvPr>
          <p:cNvSpPr txBox="1"/>
          <p:nvPr/>
        </p:nvSpPr>
        <p:spPr>
          <a:xfrm>
            <a:off x="7753884" y="2425094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</a:rPr>
              <a:t>split node</a:t>
            </a:r>
            <a:endParaRPr kumimoji="1"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D2FC4157-227D-912D-0B58-22446CF78513}"/>
              </a:ext>
            </a:extLst>
          </p:cNvPr>
          <p:cNvCxnSpPr/>
          <p:nvPr/>
        </p:nvCxnSpPr>
        <p:spPr>
          <a:xfrm>
            <a:off x="233125" y="1472134"/>
            <a:ext cx="331474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8965C503-79C0-621E-2225-DBBE43A81347}"/>
              </a:ext>
            </a:extLst>
          </p:cNvPr>
          <p:cNvSpPr txBox="1"/>
          <p:nvPr/>
        </p:nvSpPr>
        <p:spPr>
          <a:xfrm>
            <a:off x="4594583" y="3483975"/>
            <a:ext cx="3356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181818"/>
                </a:solidFill>
                <a:latin typeface="微软雅黑"/>
                <a:ea typeface="微软雅黑"/>
              </a:rPr>
              <a:t>插入：</a:t>
            </a:r>
            <a:r>
              <a:rPr lang="en-US" altLang="zh-CN" sz="1400" dirty="0">
                <a:solidFill>
                  <a:srgbClr val="181818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Hello, what’s your first name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45C9FDE3-9B7D-DF40-AE98-85B6D17B5646}"/>
              </a:ext>
            </a:extLst>
          </p:cNvPr>
          <p:cNvSpPr txBox="1"/>
          <p:nvPr/>
        </p:nvSpPr>
        <p:spPr>
          <a:xfrm>
            <a:off x="8255242" y="3507496"/>
            <a:ext cx="37082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181818"/>
                </a:solidFill>
                <a:latin typeface="微软雅黑"/>
                <a:ea typeface="微软雅黑"/>
              </a:rPr>
              <a:t>插入：</a:t>
            </a:r>
            <a:r>
              <a:rPr lang="en-US" altLang="zh-CN" sz="1400" u="sng" dirty="0">
                <a:solidFill>
                  <a:srgbClr val="181818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Hello, what’s your</a:t>
            </a:r>
            <a:r>
              <a:rPr lang="en-US" altLang="zh-CN" sz="1400" dirty="0">
                <a:solidFill>
                  <a:srgbClr val="181818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second name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B55C6244-21F1-7C6E-76B6-FB36522A5FCF}"/>
              </a:ext>
            </a:extLst>
          </p:cNvPr>
          <p:cNvSpPr txBox="1"/>
          <p:nvPr/>
        </p:nvSpPr>
        <p:spPr>
          <a:xfrm>
            <a:off x="920348" y="2573577"/>
            <a:ext cx="2446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Radix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tree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的数据结构</a:t>
            </a:r>
          </a:p>
        </p:txBody>
      </p:sp>
      <p:graphicFrame>
        <p:nvGraphicFramePr>
          <p:cNvPr id="93" name="表格 92">
            <a:extLst>
              <a:ext uri="{FF2B5EF4-FFF2-40B4-BE49-F238E27FC236}">
                <a16:creationId xmlns:a16="http://schemas.microsoft.com/office/drawing/2014/main" id="{EF5316BE-3779-722A-643E-FDD9A20F4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072106"/>
              </p:ext>
            </p:extLst>
          </p:nvPr>
        </p:nvGraphicFramePr>
        <p:xfrm>
          <a:off x="202122" y="2942909"/>
          <a:ext cx="388289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1525">
                  <a:extLst>
                    <a:ext uri="{9D8B030D-6E8A-4147-A177-3AD203B41FA5}">
                      <a16:colId xmlns:a16="http://schemas.microsoft.com/office/drawing/2014/main" val="554751542"/>
                    </a:ext>
                  </a:extLst>
                </a:gridCol>
                <a:gridCol w="2181365">
                  <a:extLst>
                    <a:ext uri="{9D8B030D-6E8A-4147-A177-3AD203B41FA5}">
                      <a16:colId xmlns:a16="http://schemas.microsoft.com/office/drawing/2014/main" val="1089975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" altLang="zh-CN" sz="1200" b="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self.children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子节点列表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179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b="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self.parent</a:t>
                      </a:r>
                      <a:endParaRPr lang="en" altLang="zh-CN" sz="1200" b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指向父节点的指针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747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" altLang="zh-CN" sz="1200" b="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self.key</a:t>
                      </a:r>
                      <a:r>
                        <a:rPr lang="zh-CN" altLang="en-US" sz="1200" b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存储由</a:t>
                      </a:r>
                      <a:r>
                        <a:rPr lang="en-US" altLang="zh-CN" sz="1200" b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token</a:t>
                      </a:r>
                      <a:r>
                        <a:rPr lang="zh-CN" altLang="en-US" sz="1200" b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200" b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ids</a:t>
                      </a:r>
                      <a:r>
                        <a:rPr lang="zh-CN" altLang="en-US" sz="1200" b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组成的</a:t>
                      </a:r>
                      <a:r>
                        <a:rPr lang="en-US" altLang="zh-CN" sz="1200" b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259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" altLang="zh-CN" sz="1200" b="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self.value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KV</a:t>
                      </a:r>
                      <a:r>
                        <a:rPr lang="zh-CN" altLang="en-US" sz="1200" b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200" b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Cache</a:t>
                      </a:r>
                      <a:r>
                        <a:rPr lang="zh-CN" altLang="en-US" sz="1200" b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在</a:t>
                      </a:r>
                      <a:r>
                        <a:rPr lang="en-US" altLang="zh-CN" sz="1200" b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GPU</a:t>
                      </a:r>
                      <a:r>
                        <a:rPr lang="zh-CN" altLang="en-US" sz="1200" b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上的张量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469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" altLang="zh-CN" sz="1200" b="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self.lock_ref</a:t>
                      </a:r>
                      <a:r>
                        <a:rPr lang="en" altLang="zh-CN" sz="1200" b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= 0</a:t>
                      </a:r>
                      <a:r>
                        <a:rPr lang="zh-CN" altLang="en-US" sz="1200" b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节点引用计数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23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b="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self.last_access_time</a:t>
                      </a:r>
                      <a:endParaRPr lang="en" altLang="zh-CN" sz="1200" b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最近一次访问的时间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797426"/>
                  </a:ext>
                </a:extLst>
              </a:tr>
            </a:tbl>
          </a:graphicData>
        </a:graphic>
      </p:graphicFrame>
      <p:sp>
        <p:nvSpPr>
          <p:cNvPr id="109" name="文本框 108">
            <a:extLst>
              <a:ext uri="{FF2B5EF4-FFF2-40B4-BE49-F238E27FC236}">
                <a16:creationId xmlns:a16="http://schemas.microsoft.com/office/drawing/2014/main" id="{2891E44D-FEAD-7069-5C8D-D053519EC8FC}"/>
              </a:ext>
            </a:extLst>
          </p:cNvPr>
          <p:cNvSpPr txBox="1"/>
          <p:nvPr/>
        </p:nvSpPr>
        <p:spPr>
          <a:xfrm>
            <a:off x="6593632" y="4311813"/>
            <a:ext cx="916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root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80C06291-667C-F948-B285-E8AEEE913D71}"/>
              </a:ext>
            </a:extLst>
          </p:cNvPr>
          <p:cNvSpPr txBox="1"/>
          <p:nvPr/>
        </p:nvSpPr>
        <p:spPr>
          <a:xfrm>
            <a:off x="7353812" y="4704987"/>
            <a:ext cx="755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likes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4D01964D-5442-05F9-3164-68CE56B51735}"/>
              </a:ext>
            </a:extLst>
          </p:cNvPr>
          <p:cNvSpPr txBox="1"/>
          <p:nvPr/>
        </p:nvSpPr>
        <p:spPr>
          <a:xfrm>
            <a:off x="6896695" y="6022375"/>
            <a:ext cx="410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pie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BF77640C-C45D-F74B-661D-D0980707C829}"/>
              </a:ext>
            </a:extLst>
          </p:cNvPr>
          <p:cNvSpPr txBox="1"/>
          <p:nvPr/>
        </p:nvSpPr>
        <p:spPr>
          <a:xfrm>
            <a:off x="6288751" y="6037489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juice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F5DE3DD1-E88C-528B-637A-D6F6A5A4C5EB}"/>
              </a:ext>
            </a:extLst>
          </p:cNvPr>
          <p:cNvSpPr txBox="1"/>
          <p:nvPr/>
        </p:nvSpPr>
        <p:spPr>
          <a:xfrm>
            <a:off x="5733847" y="5564895"/>
            <a:ext cx="724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banana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82E756F0-002E-1992-9358-7DF65B78AAE6}"/>
              </a:ext>
            </a:extLst>
          </p:cNvPr>
          <p:cNvSpPr txBox="1"/>
          <p:nvPr/>
        </p:nvSpPr>
        <p:spPr>
          <a:xfrm>
            <a:off x="6508608" y="556958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apple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CDA81B1E-1458-79FD-AFA9-158E6D2A2AB8}"/>
              </a:ext>
            </a:extLst>
          </p:cNvPr>
          <p:cNvSpPr txBox="1"/>
          <p:nvPr/>
        </p:nvSpPr>
        <p:spPr>
          <a:xfrm>
            <a:off x="4922033" y="5149303"/>
            <a:ext cx="1073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hate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orange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0832259A-583F-3DF4-53BB-6BFB1496C462}"/>
              </a:ext>
            </a:extLst>
          </p:cNvPr>
          <p:cNvSpPr txBox="1"/>
          <p:nvPr/>
        </p:nvSpPr>
        <p:spPr>
          <a:xfrm>
            <a:off x="6291305" y="5149303"/>
            <a:ext cx="434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like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7ABAD6D4-B17D-26AA-C7F3-65AA1C60345B}"/>
              </a:ext>
            </a:extLst>
          </p:cNvPr>
          <p:cNvSpPr txBox="1"/>
          <p:nvPr/>
        </p:nvSpPr>
        <p:spPr>
          <a:xfrm>
            <a:off x="6069922" y="4706418"/>
            <a:ext cx="229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A6DFC72B-F06A-2903-D041-D4869C335643}"/>
              </a:ext>
            </a:extLst>
          </p:cNvPr>
          <p:cNvSpPr txBox="1"/>
          <p:nvPr/>
        </p:nvSpPr>
        <p:spPr>
          <a:xfrm>
            <a:off x="7051962" y="5146545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orange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2805CFED-F55C-FC46-286C-6FD09DE0CA3F}"/>
              </a:ext>
            </a:extLst>
          </p:cNvPr>
          <p:cNvSpPr txBox="1"/>
          <p:nvPr/>
        </p:nvSpPr>
        <p:spPr>
          <a:xfrm>
            <a:off x="7873703" y="5146545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apple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F69CC6A7-0774-58CC-EC10-F59D09F6E060}"/>
              </a:ext>
            </a:extLst>
          </p:cNvPr>
          <p:cNvCxnSpPr>
            <a:stCxn id="109" idx="2"/>
            <a:endCxn id="117" idx="0"/>
          </p:cNvCxnSpPr>
          <p:nvPr/>
        </p:nvCxnSpPr>
        <p:spPr>
          <a:xfrm flipH="1">
            <a:off x="6184697" y="4588812"/>
            <a:ext cx="867266" cy="1176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A2B3FE47-7DDA-A962-6F9C-88BA422451D4}"/>
              </a:ext>
            </a:extLst>
          </p:cNvPr>
          <p:cNvCxnSpPr>
            <a:stCxn id="109" idx="2"/>
            <a:endCxn id="110" idx="0"/>
          </p:cNvCxnSpPr>
          <p:nvPr/>
        </p:nvCxnSpPr>
        <p:spPr>
          <a:xfrm>
            <a:off x="7051963" y="4588812"/>
            <a:ext cx="679453" cy="116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23BB3F6E-0C59-98AC-2F1B-EF9E352B6C18}"/>
              </a:ext>
            </a:extLst>
          </p:cNvPr>
          <p:cNvCxnSpPr>
            <a:stCxn id="117" idx="2"/>
            <a:endCxn id="115" idx="0"/>
          </p:cNvCxnSpPr>
          <p:nvPr/>
        </p:nvCxnSpPr>
        <p:spPr>
          <a:xfrm flipH="1">
            <a:off x="5458559" y="4983417"/>
            <a:ext cx="726138" cy="1658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线箭头连接符 126">
            <a:extLst>
              <a:ext uri="{FF2B5EF4-FFF2-40B4-BE49-F238E27FC236}">
                <a16:creationId xmlns:a16="http://schemas.microsoft.com/office/drawing/2014/main" id="{0B2E2346-BBE1-7BF6-43C3-3CFE111F4B58}"/>
              </a:ext>
            </a:extLst>
          </p:cNvPr>
          <p:cNvCxnSpPr>
            <a:stCxn id="117" idx="2"/>
            <a:endCxn id="116" idx="0"/>
          </p:cNvCxnSpPr>
          <p:nvPr/>
        </p:nvCxnSpPr>
        <p:spPr>
          <a:xfrm>
            <a:off x="6184697" y="4983417"/>
            <a:ext cx="323911" cy="1658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81D2F06D-A85F-F130-4071-2A31B90A9855}"/>
              </a:ext>
            </a:extLst>
          </p:cNvPr>
          <p:cNvCxnSpPr>
            <a:stCxn id="110" idx="2"/>
            <a:endCxn id="118" idx="0"/>
          </p:cNvCxnSpPr>
          <p:nvPr/>
        </p:nvCxnSpPr>
        <p:spPr>
          <a:xfrm flipH="1">
            <a:off x="7404783" y="4981986"/>
            <a:ext cx="326633" cy="1645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1993B4C9-F69F-B480-FF13-0C66DD83524E}"/>
              </a:ext>
            </a:extLst>
          </p:cNvPr>
          <p:cNvCxnSpPr>
            <a:stCxn id="110" idx="2"/>
            <a:endCxn id="119" idx="0"/>
          </p:cNvCxnSpPr>
          <p:nvPr/>
        </p:nvCxnSpPr>
        <p:spPr>
          <a:xfrm>
            <a:off x="7731416" y="4981986"/>
            <a:ext cx="439003" cy="1645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箭头连接符 132">
            <a:extLst>
              <a:ext uri="{FF2B5EF4-FFF2-40B4-BE49-F238E27FC236}">
                <a16:creationId xmlns:a16="http://schemas.microsoft.com/office/drawing/2014/main" id="{354AED2F-4C76-38C2-FF6A-AF6BADDD63D9}"/>
              </a:ext>
            </a:extLst>
          </p:cNvPr>
          <p:cNvCxnSpPr>
            <a:stCxn id="116" idx="2"/>
            <a:endCxn id="113" idx="0"/>
          </p:cNvCxnSpPr>
          <p:nvPr/>
        </p:nvCxnSpPr>
        <p:spPr>
          <a:xfrm flipH="1">
            <a:off x="6095998" y="5426302"/>
            <a:ext cx="412610" cy="138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箭头连接符 134">
            <a:extLst>
              <a:ext uri="{FF2B5EF4-FFF2-40B4-BE49-F238E27FC236}">
                <a16:creationId xmlns:a16="http://schemas.microsoft.com/office/drawing/2014/main" id="{A17767FD-C740-F83C-845D-89AFF536E339}"/>
              </a:ext>
            </a:extLst>
          </p:cNvPr>
          <p:cNvCxnSpPr>
            <a:stCxn id="116" idx="2"/>
            <a:endCxn id="114" idx="0"/>
          </p:cNvCxnSpPr>
          <p:nvPr/>
        </p:nvCxnSpPr>
        <p:spPr>
          <a:xfrm>
            <a:off x="6508608" y="5426302"/>
            <a:ext cx="296716" cy="1432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箭头连接符 136">
            <a:extLst>
              <a:ext uri="{FF2B5EF4-FFF2-40B4-BE49-F238E27FC236}">
                <a16:creationId xmlns:a16="http://schemas.microsoft.com/office/drawing/2014/main" id="{8D07BC4E-BD2A-91B7-0635-276A6FFD06E7}"/>
              </a:ext>
            </a:extLst>
          </p:cNvPr>
          <p:cNvCxnSpPr>
            <a:stCxn id="114" idx="2"/>
            <a:endCxn id="112" idx="0"/>
          </p:cNvCxnSpPr>
          <p:nvPr/>
        </p:nvCxnSpPr>
        <p:spPr>
          <a:xfrm flipH="1">
            <a:off x="6551804" y="5846582"/>
            <a:ext cx="253520" cy="1909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箭头连接符 138">
            <a:extLst>
              <a:ext uri="{FF2B5EF4-FFF2-40B4-BE49-F238E27FC236}">
                <a16:creationId xmlns:a16="http://schemas.microsoft.com/office/drawing/2014/main" id="{3F6059B9-FAA8-EADB-6681-C0E203D3313C}"/>
              </a:ext>
            </a:extLst>
          </p:cNvPr>
          <p:cNvCxnSpPr>
            <a:stCxn id="114" idx="2"/>
            <a:endCxn id="111" idx="0"/>
          </p:cNvCxnSpPr>
          <p:nvPr/>
        </p:nvCxnSpPr>
        <p:spPr>
          <a:xfrm>
            <a:off x="6805324" y="5846582"/>
            <a:ext cx="296716" cy="1757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本框 140">
            <a:extLst>
              <a:ext uri="{FF2B5EF4-FFF2-40B4-BE49-F238E27FC236}">
                <a16:creationId xmlns:a16="http://schemas.microsoft.com/office/drawing/2014/main" id="{806B845C-1CDA-B4DC-94C5-936723B039FC}"/>
              </a:ext>
            </a:extLst>
          </p:cNvPr>
          <p:cNvSpPr txBox="1"/>
          <p:nvPr/>
        </p:nvSpPr>
        <p:spPr>
          <a:xfrm>
            <a:off x="6393589" y="625219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7F76C0C7-B470-4ACA-015E-B491167250D1}"/>
              </a:ext>
            </a:extLst>
          </p:cNvPr>
          <p:cNvSpPr txBox="1"/>
          <p:nvPr/>
        </p:nvSpPr>
        <p:spPr>
          <a:xfrm>
            <a:off x="6926561" y="624209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8F7D0F4B-6DB0-39A3-7550-DC75710E5982}"/>
              </a:ext>
            </a:extLst>
          </p:cNvPr>
          <p:cNvSpPr txBox="1"/>
          <p:nvPr/>
        </p:nvSpPr>
        <p:spPr>
          <a:xfrm>
            <a:off x="7995276" y="530802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724A7173-8FD9-D197-0A69-7EDB8FAC6DA3}"/>
              </a:ext>
            </a:extLst>
          </p:cNvPr>
          <p:cNvSpPr txBox="1"/>
          <p:nvPr/>
        </p:nvSpPr>
        <p:spPr>
          <a:xfrm>
            <a:off x="7267119" y="531913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D91FAFB-E45F-C86F-172D-996F78D612E8}"/>
              </a:ext>
            </a:extLst>
          </p:cNvPr>
          <p:cNvSpPr txBox="1"/>
          <p:nvPr/>
        </p:nvSpPr>
        <p:spPr>
          <a:xfrm>
            <a:off x="5995084" y="571806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3B2C3D90-E024-CBA1-3EFE-047196AD1BC2}"/>
              </a:ext>
            </a:extLst>
          </p:cNvPr>
          <p:cNvSpPr txBox="1"/>
          <p:nvPr/>
        </p:nvSpPr>
        <p:spPr>
          <a:xfrm>
            <a:off x="5210982" y="535045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78AC072A-9BCC-C55D-5B09-54D87D47D37E}"/>
              </a:ext>
            </a:extLst>
          </p:cNvPr>
          <p:cNvSpPr txBox="1"/>
          <p:nvPr/>
        </p:nvSpPr>
        <p:spPr>
          <a:xfrm>
            <a:off x="6922923" y="557278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88C4553F-3F01-5265-FEDE-EDAD17E84D63}"/>
              </a:ext>
            </a:extLst>
          </p:cNvPr>
          <p:cNvSpPr txBox="1"/>
          <p:nvPr/>
        </p:nvSpPr>
        <p:spPr>
          <a:xfrm>
            <a:off x="6593509" y="516794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FAAB6F2F-783F-4E31-7B1C-EE47E0520D81}"/>
              </a:ext>
            </a:extLst>
          </p:cNvPr>
          <p:cNvSpPr txBox="1"/>
          <p:nvPr/>
        </p:nvSpPr>
        <p:spPr>
          <a:xfrm>
            <a:off x="5882848" y="465721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4D50CB07-3C39-03F6-257E-E5EBB87C4A8E}"/>
              </a:ext>
            </a:extLst>
          </p:cNvPr>
          <p:cNvSpPr txBox="1"/>
          <p:nvPr/>
        </p:nvSpPr>
        <p:spPr>
          <a:xfrm>
            <a:off x="8005229" y="4693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86A8A3F0-39D8-AB91-D7B5-F99ABAE631C5}"/>
              </a:ext>
            </a:extLst>
          </p:cNvPr>
          <p:cNvSpPr txBox="1"/>
          <p:nvPr/>
        </p:nvSpPr>
        <p:spPr>
          <a:xfrm>
            <a:off x="8785756" y="4373088"/>
            <a:ext cx="2519279" cy="2025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按照</a:t>
            </a:r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dfs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weight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对请求排序：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like apple juice.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 like apple pie.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 like banana.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 hate orange.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 likes orange.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 likes apple.</a:t>
            </a:r>
          </a:p>
        </p:txBody>
      </p: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29EAF886-A53A-6590-C993-D80837B43295}"/>
              </a:ext>
            </a:extLst>
          </p:cNvPr>
          <p:cNvCxnSpPr/>
          <p:nvPr/>
        </p:nvCxnSpPr>
        <p:spPr>
          <a:xfrm>
            <a:off x="4375539" y="1734812"/>
            <a:ext cx="0" cy="4894378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39D87270-97F4-624F-7C33-D8BB680F2098}"/>
              </a:ext>
            </a:extLst>
          </p:cNvPr>
          <p:cNvCxnSpPr>
            <a:cxnSpLocks/>
          </p:cNvCxnSpPr>
          <p:nvPr/>
        </p:nvCxnSpPr>
        <p:spPr>
          <a:xfrm>
            <a:off x="4658012" y="4109011"/>
            <a:ext cx="7064566" cy="0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46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86E1B32-39C1-4DC4-0B91-B4998974A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286656"/>
              </p:ext>
            </p:extLst>
          </p:nvPr>
        </p:nvGraphicFramePr>
        <p:xfrm>
          <a:off x="3570224" y="3163486"/>
          <a:ext cx="5051552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440">
                  <a:extLst>
                    <a:ext uri="{9D8B030D-6E8A-4147-A177-3AD203B41FA5}">
                      <a16:colId xmlns:a16="http://schemas.microsoft.com/office/drawing/2014/main" val="395461455"/>
                    </a:ext>
                  </a:extLst>
                </a:gridCol>
                <a:gridCol w="4706112">
                  <a:extLst>
                    <a:ext uri="{9D8B030D-6E8A-4147-A177-3AD203B41FA5}">
                      <a16:colId xmlns:a16="http://schemas.microsoft.com/office/drawing/2014/main" val="132217036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zh-CN" sz="16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1.</a:t>
                      </a:r>
                      <a:r>
                        <a:rPr lang="zh-CN" altLang="en-US" sz="16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6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VLLM</a:t>
                      </a:r>
                      <a:r>
                        <a:rPr lang="zh-CN" altLang="en-US" sz="16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重点参数研究</a:t>
                      </a:r>
                      <a:endParaRPr lang="en-US" altLang="zh-CN" sz="16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63944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zh-CN" sz="16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2.</a:t>
                      </a:r>
                      <a:r>
                        <a:rPr lang="zh-CN" altLang="en-US" sz="16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6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Prefill</a:t>
                      </a:r>
                      <a:r>
                        <a:rPr lang="zh-CN" altLang="en-US" sz="16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长度超过输入长度的问题研究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853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6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问题</a:t>
                      </a:r>
                      <a:r>
                        <a:rPr lang="en-US" altLang="zh-CN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debug</a:t>
                      </a:r>
                      <a:r>
                        <a:rPr lang="zh-CN" altLang="en-US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与分析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9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6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抢占的原因分析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228183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D94F0AE9-D44B-131D-A6D2-9220D1F6DB2C}"/>
              </a:ext>
            </a:extLst>
          </p:cNvPr>
          <p:cNvSpPr txBox="1">
            <a:spLocks/>
          </p:cNvSpPr>
          <p:nvPr/>
        </p:nvSpPr>
        <p:spPr>
          <a:xfrm>
            <a:off x="838200" y="18379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b="1" dirty="0">
                <a:solidFill>
                  <a:srgbClr val="373737"/>
                </a:solidFill>
                <a:latin typeface="Microsoft YaHei"/>
                <a:ea typeface="Microsoft YaHei"/>
              </a:rPr>
              <a:t>问题解决与实践探索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9007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1414A-B2B0-EFF2-5A65-716C24036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7B58F4BC-7E52-5BCF-D670-3CE1DAC6FE2E}"/>
              </a:ext>
            </a:extLst>
          </p:cNvPr>
          <p:cNvSpPr txBox="1"/>
          <p:nvPr/>
        </p:nvSpPr>
        <p:spPr>
          <a:xfrm>
            <a:off x="3968342" y="407257"/>
            <a:ext cx="42553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问题解决与实践探索</a:t>
            </a:r>
            <a:endParaRPr sz="27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2C5570-19FB-D8F9-5947-9E875ED066A9}"/>
              </a:ext>
            </a:extLst>
          </p:cNvPr>
          <p:cNvSpPr txBox="1"/>
          <p:nvPr/>
        </p:nvSpPr>
        <p:spPr>
          <a:xfrm>
            <a:off x="233125" y="1110745"/>
            <a:ext cx="4397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vLLM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重点参数研究：参数对端到端性能的影响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1229E5-C4C5-63FC-9669-CB84AB7ED013}"/>
              </a:ext>
            </a:extLst>
          </p:cNvPr>
          <p:cNvSpPr txBox="1"/>
          <p:nvPr/>
        </p:nvSpPr>
        <p:spPr>
          <a:xfrm>
            <a:off x="729790" y="1728669"/>
            <a:ext cx="5253469" cy="1875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Prefix Caching</a:t>
            </a:r>
          </a:p>
          <a:p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Prefix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caching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：在大模型推理过程中，缓存已经计算过的输入前缀对应的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KV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，从而避免对相同前缀重复执行计算。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启用后可以降低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TTFT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，提升吞吐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原理：</a:t>
            </a:r>
            <a:r>
              <a:rPr lang="zh-CN" altLang="en-US" sz="1200" b="1" dirty="0">
                <a:solidFill>
                  <a:srgbClr val="181818"/>
                </a:solidFill>
                <a:latin typeface="微软雅黑"/>
                <a:ea typeface="微软雅黑"/>
              </a:rPr>
              <a:t>重复前缀仅计算一次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，减少大量冗余计算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建议：始终启用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--enable-prefix-caching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BBE8F0-2EB2-742F-C6AF-19AB53087882}"/>
              </a:ext>
            </a:extLst>
          </p:cNvPr>
          <p:cNvSpPr txBox="1"/>
          <p:nvPr/>
        </p:nvSpPr>
        <p:spPr>
          <a:xfrm>
            <a:off x="6258388" y="1449299"/>
            <a:ext cx="5574082" cy="1321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2.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max_num_batched_tokens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（单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batch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最大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token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数）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过小：单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batch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能够处理的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变少，无法充分利用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GPU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并行计算能力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过大：单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batch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prefill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负担重，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TTFT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上升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需要根据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prompt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的长度选择适中的值，平衡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batch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处理效率和调度开销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03D6278-8EC9-2067-40B9-7D61481A4179}"/>
              </a:ext>
            </a:extLst>
          </p:cNvPr>
          <p:cNvGrpSpPr/>
          <p:nvPr/>
        </p:nvGrpSpPr>
        <p:grpSpPr>
          <a:xfrm>
            <a:off x="233125" y="4067225"/>
            <a:ext cx="5718848" cy="1660796"/>
            <a:chOff x="2489199" y="2933700"/>
            <a:chExt cx="7213601" cy="1948038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3DAD024D-01E7-B68B-77FB-66F9DAB5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9200" y="2933700"/>
              <a:ext cx="7213600" cy="9906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97ECD9F-9611-8496-F32E-B7D0E60A1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9199" y="3891138"/>
              <a:ext cx="7213600" cy="990600"/>
            </a:xfrm>
            <a:prstGeom prst="rect">
              <a:avLst/>
            </a:prstGeom>
          </p:spPr>
        </p:pic>
      </p:grp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3293143A-3188-F401-FDA1-2D70CA26B355}"/>
              </a:ext>
            </a:extLst>
          </p:cNvPr>
          <p:cNvCxnSpPr/>
          <p:nvPr/>
        </p:nvCxnSpPr>
        <p:spPr>
          <a:xfrm>
            <a:off x="233125" y="1472134"/>
            <a:ext cx="331474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29E68820-BD01-EA1A-B686-764B14F200A2}"/>
              </a:ext>
            </a:extLst>
          </p:cNvPr>
          <p:cNvCxnSpPr/>
          <p:nvPr/>
        </p:nvCxnSpPr>
        <p:spPr>
          <a:xfrm>
            <a:off x="6120823" y="1515531"/>
            <a:ext cx="0" cy="4897252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EEBD3EB9-805C-BD00-D4B1-FC31B115C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388" y="3119623"/>
            <a:ext cx="5384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24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03B22-0168-3142-7C97-F7C6536E2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1549C736-5004-A987-6338-8FC0F8B57998}"/>
              </a:ext>
            </a:extLst>
          </p:cNvPr>
          <p:cNvSpPr txBox="1"/>
          <p:nvPr/>
        </p:nvSpPr>
        <p:spPr>
          <a:xfrm>
            <a:off x="3968342" y="407257"/>
            <a:ext cx="42553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问题解决与实践探索</a:t>
            </a:r>
            <a:endParaRPr sz="27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31C38A-9E61-6FCE-ECFC-AD2CD73C3C3F}"/>
              </a:ext>
            </a:extLst>
          </p:cNvPr>
          <p:cNvSpPr txBox="1"/>
          <p:nvPr/>
        </p:nvSpPr>
        <p:spPr>
          <a:xfrm>
            <a:off x="233125" y="1110745"/>
            <a:ext cx="4530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vLLM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重点参数研究：参数对端到端性能的影响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794073-2A8F-BD42-879B-8850F55BF865}"/>
              </a:ext>
            </a:extLst>
          </p:cNvPr>
          <p:cNvSpPr txBox="1"/>
          <p:nvPr/>
        </p:nvSpPr>
        <p:spPr>
          <a:xfrm>
            <a:off x="733418" y="1671098"/>
            <a:ext cx="3961662" cy="1044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3.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max_concurrency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（最大并发请求数）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并发度越高，吞吐显著提升（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GPU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利用更充分）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但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TTFT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和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TPOT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随之上升（排队延迟增加）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56DC5E-05BB-4A88-3E7D-0E537541521E}"/>
              </a:ext>
            </a:extLst>
          </p:cNvPr>
          <p:cNvSpPr txBox="1"/>
          <p:nvPr/>
        </p:nvSpPr>
        <p:spPr>
          <a:xfrm>
            <a:off x="6189048" y="1671892"/>
            <a:ext cx="5574082" cy="1044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4.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long-prefill-token-threshold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（长请求截断阈值）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控制单次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prefill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长度，影响调度公平性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阈值越大，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TTFT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越小（长请求能更快完成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prefill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）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5352C9D5-D3E3-9132-FB3E-385D27D98192}"/>
              </a:ext>
            </a:extLst>
          </p:cNvPr>
          <p:cNvCxnSpPr/>
          <p:nvPr/>
        </p:nvCxnSpPr>
        <p:spPr>
          <a:xfrm>
            <a:off x="233125" y="1472134"/>
            <a:ext cx="331474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E3EF74D-A1A9-2575-8688-3D6D4E7902CB}"/>
              </a:ext>
            </a:extLst>
          </p:cNvPr>
          <p:cNvCxnSpPr/>
          <p:nvPr/>
        </p:nvCxnSpPr>
        <p:spPr>
          <a:xfrm>
            <a:off x="5962327" y="1610138"/>
            <a:ext cx="0" cy="4897252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85E7080F-43A0-42D8-10C5-F80FB2426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25" y="2931718"/>
            <a:ext cx="5549900" cy="33909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EDF6BA0-382C-7AD7-25E5-BD264260A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230" y="2983080"/>
            <a:ext cx="5549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5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830D0-5391-F9CA-8346-74F306F42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>
            <a:extLst>
              <a:ext uri="{FF2B5EF4-FFF2-40B4-BE49-F238E27FC236}">
                <a16:creationId xmlns:a16="http://schemas.microsoft.com/office/drawing/2014/main" id="{4188D76D-F602-32F6-A98A-C687CEC2793A}"/>
              </a:ext>
            </a:extLst>
          </p:cNvPr>
          <p:cNvSpPr/>
          <p:nvPr/>
        </p:nvSpPr>
        <p:spPr>
          <a:xfrm>
            <a:off x="398529" y="2400721"/>
            <a:ext cx="4901184" cy="18299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38448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AF41EE15-89C2-AA66-70D4-F1F5E92203E8}"/>
              </a:ext>
            </a:extLst>
          </p:cNvPr>
          <p:cNvSpPr txBox="1"/>
          <p:nvPr/>
        </p:nvSpPr>
        <p:spPr>
          <a:xfrm>
            <a:off x="3357189" y="416308"/>
            <a:ext cx="54776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" altLang="zh-CN" sz="2700" dirty="0"/>
              <a:t>prefill</a:t>
            </a:r>
            <a:r>
              <a:rPr lang="zh-CN" altLang="en-US" sz="2700" dirty="0"/>
              <a:t>长度超过</a:t>
            </a:r>
            <a:r>
              <a:rPr lang="en" altLang="zh-CN" sz="2700" dirty="0"/>
              <a:t>input </a:t>
            </a:r>
            <a:r>
              <a:rPr lang="en" altLang="zh-CN" sz="2700" dirty="0" err="1"/>
              <a:t>len</a:t>
            </a:r>
            <a:r>
              <a:rPr lang="zh-CN" altLang="en-US" sz="2700" dirty="0"/>
              <a:t>问题研究</a:t>
            </a:r>
            <a:endParaRPr sz="27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43D689-6A2C-085A-1B74-A60B64A341A6}"/>
              </a:ext>
            </a:extLst>
          </p:cNvPr>
          <p:cNvSpPr txBox="1"/>
          <p:nvPr/>
        </p:nvSpPr>
        <p:spPr>
          <a:xfrm>
            <a:off x="630697" y="2500993"/>
            <a:ext cx="4436847" cy="162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81818"/>
                </a:solidFill>
                <a:latin typeface="微软雅黑"/>
                <a:ea typeface="微软雅黑"/>
              </a:rPr>
              <a:t>问题背景：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端到端测试时发现有的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UT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大，有的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UT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小，部分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batch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出现异常大的</a:t>
            </a:r>
            <a:r>
              <a:rPr lang="en-US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max_query_len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81818"/>
                </a:solidFill>
                <a:latin typeface="微软雅黑"/>
                <a:ea typeface="微软雅黑"/>
              </a:rPr>
              <a:t>问题现象：</a:t>
            </a:r>
            <a:endParaRPr lang="en-US" altLang="zh-CN" sz="1600" b="1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181818"/>
                </a:solidFill>
                <a:latin typeface="微软雅黑"/>
                <a:ea typeface="微软雅黑"/>
              </a:rPr>
              <a:t>input-</a:t>
            </a:r>
            <a:r>
              <a:rPr lang="en-US" altLang="zh-CN" sz="1200" b="1" dirty="0" err="1">
                <a:solidFill>
                  <a:srgbClr val="181818"/>
                </a:solidFill>
                <a:latin typeface="微软雅黑"/>
                <a:ea typeface="微软雅黑"/>
              </a:rPr>
              <a:t>len</a:t>
            </a:r>
            <a:r>
              <a:rPr lang="zh-CN" altLang="en-US" sz="1200" b="1" dirty="0">
                <a:solidFill>
                  <a:srgbClr val="181818"/>
                </a:solidFill>
                <a:latin typeface="微软雅黑"/>
                <a:ea typeface="微软雅黑"/>
              </a:rPr>
              <a:t>：</a:t>
            </a:r>
            <a:r>
              <a:rPr lang="en-US" altLang="zh-CN" sz="1200" b="1" dirty="0">
                <a:solidFill>
                  <a:srgbClr val="181818"/>
                </a:solidFill>
                <a:latin typeface="微软雅黑"/>
                <a:ea typeface="微软雅黑"/>
              </a:rPr>
              <a:t>200</a:t>
            </a:r>
            <a:r>
              <a:rPr lang="zh-CN" altLang="en-US" sz="1200" b="1" dirty="0">
                <a:solidFill>
                  <a:srgbClr val="181818"/>
                </a:solidFill>
                <a:latin typeface="微软雅黑"/>
                <a:ea typeface="微软雅黑"/>
              </a:rPr>
              <a:t>   </a:t>
            </a:r>
            <a:r>
              <a:rPr lang="en-US" altLang="zh-CN" sz="1200" b="1" dirty="0">
                <a:solidFill>
                  <a:srgbClr val="181818"/>
                </a:solidFill>
                <a:latin typeface="微软雅黑"/>
                <a:ea typeface="微软雅黑"/>
              </a:rPr>
              <a:t>output-</a:t>
            </a:r>
            <a:r>
              <a:rPr lang="en-US" altLang="zh-CN" sz="1200" b="1" dirty="0" err="1">
                <a:solidFill>
                  <a:srgbClr val="181818"/>
                </a:solidFill>
                <a:latin typeface="微软雅黑"/>
                <a:ea typeface="微软雅黑"/>
              </a:rPr>
              <a:t>len</a:t>
            </a:r>
            <a:r>
              <a:rPr lang="zh-CN" altLang="en-US" sz="1200" b="1" dirty="0">
                <a:solidFill>
                  <a:srgbClr val="181818"/>
                </a:solidFill>
                <a:latin typeface="微软雅黑"/>
                <a:ea typeface="微软雅黑"/>
              </a:rPr>
              <a:t>：</a:t>
            </a:r>
            <a:r>
              <a:rPr lang="en-US" altLang="zh-CN" sz="1200" b="1" dirty="0">
                <a:solidFill>
                  <a:srgbClr val="181818"/>
                </a:solidFill>
                <a:latin typeface="微软雅黑"/>
                <a:ea typeface="微软雅黑"/>
              </a:rPr>
              <a:t>3000 </a:t>
            </a:r>
            <a:r>
              <a:rPr lang="zh-CN" altLang="en-US" sz="1200" b="1" dirty="0">
                <a:solidFill>
                  <a:srgbClr val="181818"/>
                </a:solidFill>
                <a:latin typeface="微软雅黑"/>
                <a:ea typeface="微软雅黑"/>
              </a:rPr>
              <a:t>（短输入，长输出）</a:t>
            </a:r>
            <a:endParaRPr lang="en-US" altLang="zh-CN" sz="1200" b="1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运行中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prefill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的长度为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2261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，远远超过了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prompt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长度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3E14F625-A16F-CC85-9A06-BC270E58A9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F53004-A2FB-E4DB-0328-6811FF43B9A6}"/>
              </a:ext>
            </a:extLst>
          </p:cNvPr>
          <p:cNvSpPr txBox="1"/>
          <p:nvPr/>
        </p:nvSpPr>
        <p:spPr>
          <a:xfrm>
            <a:off x="5786811" y="3779365"/>
            <a:ext cx="6096000" cy="2870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181818"/>
                </a:solidFill>
                <a:latin typeface="微软雅黑"/>
                <a:ea typeface="微软雅黑"/>
              </a:rPr>
              <a:t>2.</a:t>
            </a:r>
            <a:r>
              <a:rPr lang="zh-CN" altLang="en-US" sz="1200" b="1" dirty="0">
                <a:solidFill>
                  <a:srgbClr val="181818"/>
                </a:solidFill>
                <a:latin typeface="微软雅黑"/>
                <a:ea typeface="微软雅黑"/>
              </a:rPr>
              <a:t> 锁定异常</a:t>
            </a:r>
            <a:r>
              <a:rPr lang="en-US" altLang="zh-CN" sz="1200" b="1" dirty="0">
                <a:solidFill>
                  <a:srgbClr val="181818"/>
                </a:solidFill>
                <a:latin typeface="微软雅黑"/>
                <a:ea typeface="微软雅黑"/>
              </a:rPr>
              <a:t>token</a:t>
            </a:r>
            <a:r>
              <a:rPr lang="zh-CN" altLang="en-US" sz="1200" b="1" dirty="0">
                <a:solidFill>
                  <a:srgbClr val="181818"/>
                </a:solidFill>
                <a:latin typeface="微软雅黑"/>
                <a:ea typeface="微软雅黑"/>
              </a:rPr>
              <a:t>数的</a:t>
            </a:r>
            <a:r>
              <a:rPr lang="en-US" altLang="zh-CN" sz="1200" b="1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b="1" dirty="0">
                <a:solidFill>
                  <a:srgbClr val="181818"/>
                </a:solidFill>
                <a:latin typeface="微软雅黑"/>
                <a:ea typeface="微软雅黑"/>
              </a:rPr>
              <a:t>来源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：异常偏大的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数来源于“抢占后恢复的请求（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preempted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）”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181818"/>
                </a:solidFill>
                <a:latin typeface="微软雅黑"/>
                <a:ea typeface="微软雅黑"/>
              </a:rPr>
              <a:t>3.</a:t>
            </a:r>
            <a:r>
              <a:rPr lang="zh-CN" altLang="en-US" sz="1200" b="1" dirty="0">
                <a:solidFill>
                  <a:srgbClr val="181818"/>
                </a:solidFill>
                <a:latin typeface="微软雅黑"/>
                <a:ea typeface="微软雅黑"/>
              </a:rPr>
              <a:t> 分析 “抢占后恢复的请求”在调度时</a:t>
            </a:r>
            <a:r>
              <a:rPr lang="en-US" altLang="zh-CN" sz="1200" b="1" dirty="0">
                <a:solidFill>
                  <a:srgbClr val="181818"/>
                </a:solidFill>
                <a:latin typeface="微软雅黑"/>
                <a:ea typeface="微软雅黑"/>
              </a:rPr>
              <a:t>token</a:t>
            </a:r>
            <a:r>
              <a:rPr lang="zh-CN" altLang="en-US" sz="1200" b="1" dirty="0">
                <a:solidFill>
                  <a:srgbClr val="181818"/>
                </a:solidFill>
                <a:latin typeface="微软雅黑"/>
                <a:ea typeface="微软雅黑"/>
              </a:rPr>
              <a:t>数的计算逻辑</a:t>
            </a:r>
            <a:endParaRPr lang="en-US" altLang="zh-CN" sz="1200" b="1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num_new_tokens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 = </a:t>
            </a:r>
            <a:r>
              <a:rPr lang="en" altLang="zh-CN" sz="1200" dirty="0" err="1">
                <a:solidFill>
                  <a:schemeClr val="accent6"/>
                </a:solidFill>
                <a:latin typeface="微软雅黑"/>
                <a:ea typeface="微软雅黑"/>
              </a:rPr>
              <a:t>request.num_tokens</a:t>
            </a:r>
            <a:r>
              <a:rPr lang="en" altLang="zh-CN" sz="1200" dirty="0">
                <a:solidFill>
                  <a:schemeClr val="accent6"/>
                </a:solidFill>
                <a:latin typeface="微软雅黑"/>
                <a:ea typeface="微软雅黑"/>
              </a:rPr>
              <a:t> 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- </a:t>
            </a:r>
            <a:r>
              <a:rPr lang="en" altLang="zh-CN" sz="1200" dirty="0" err="1">
                <a:solidFill>
                  <a:schemeClr val="accent2"/>
                </a:solidFill>
                <a:latin typeface="微软雅黑"/>
                <a:ea typeface="微软雅黑"/>
              </a:rPr>
              <a:t>num_computed_tokens</a:t>
            </a:r>
            <a:endParaRPr lang="en" altLang="zh-CN" sz="1200" dirty="0">
              <a:solidFill>
                <a:schemeClr val="accent2"/>
              </a:solidFill>
              <a:latin typeface="微软雅黑"/>
              <a:ea typeface="微软雅黑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200" dirty="0" err="1">
                <a:solidFill>
                  <a:schemeClr val="accent6"/>
                </a:solidFill>
                <a:latin typeface="微软雅黑"/>
                <a:ea typeface="微软雅黑"/>
              </a:rPr>
              <a:t>request.num_tokens</a:t>
            </a:r>
            <a:r>
              <a:rPr lang="zh-CN" altLang="en" sz="1200" dirty="0">
                <a:solidFill>
                  <a:srgbClr val="181818"/>
                </a:solidFill>
                <a:latin typeface="微软雅黑"/>
                <a:ea typeface="微软雅黑"/>
              </a:rPr>
              <a:t>：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当前请求的总 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长度 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lvl="2">
              <a:lnSpc>
                <a:spcPct val="150000"/>
              </a:lnSpc>
            </a:pP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self.num_prompt_tokens</a:t>
            </a:r>
            <a:r>
              <a:rPr lang="zh-CN" altLang="en" sz="12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+ </a:t>
            </a: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len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(</a:t>
            </a: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self.output_token_ids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)</a:t>
            </a:r>
            <a:r>
              <a:rPr lang="zh-CN" altLang="en" sz="1200" dirty="0">
                <a:solidFill>
                  <a:srgbClr val="181818"/>
                </a:solidFill>
                <a:latin typeface="微软雅黑"/>
                <a:ea typeface="微软雅黑"/>
              </a:rPr>
              <a:t>；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200" dirty="0" err="1">
                <a:solidFill>
                  <a:schemeClr val="accent2"/>
                </a:solidFill>
                <a:latin typeface="微软雅黑"/>
                <a:ea typeface="微软雅黑"/>
              </a:rPr>
              <a:t>num_computed_tokens</a:t>
            </a:r>
            <a:r>
              <a:rPr lang="zh-CN" altLang="en" sz="1200" dirty="0">
                <a:solidFill>
                  <a:srgbClr val="181818"/>
                </a:solidFill>
                <a:latin typeface="微软雅黑"/>
                <a:ea typeface="微软雅黑"/>
              </a:rPr>
              <a:t>：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当前请求在 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KV Cache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中可复用的前缀 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数 。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由此可推导：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preempted req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在当前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batch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调度的 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数，本质取决于 “</a:t>
            </a:r>
            <a:r>
              <a:rPr lang="en" altLang="zh-CN" sz="1400" b="1" dirty="0">
                <a:solidFill>
                  <a:srgbClr val="FF6A00"/>
                </a:solidFill>
                <a:latin typeface="微软雅黑"/>
                <a:ea typeface="微软雅黑"/>
              </a:rPr>
              <a:t>KV Cache </a:t>
            </a:r>
            <a:r>
              <a:rPr lang="zh-CN" altLang="en-US" sz="1400" b="1" dirty="0">
                <a:solidFill>
                  <a:srgbClr val="FF6A00"/>
                </a:solidFill>
                <a:latin typeface="微软雅黑"/>
                <a:ea typeface="微软雅黑"/>
              </a:rPr>
              <a:t>未命中的 </a:t>
            </a:r>
            <a:r>
              <a:rPr lang="en" altLang="zh-CN" sz="1400" b="1" dirty="0">
                <a:solidFill>
                  <a:srgbClr val="FF6A00"/>
                </a:solidFill>
                <a:latin typeface="微软雅黑"/>
                <a:ea typeface="微软雅黑"/>
              </a:rPr>
              <a:t>token </a:t>
            </a:r>
            <a:r>
              <a:rPr lang="zh-CN" altLang="en-US" sz="1400" b="1" dirty="0">
                <a:solidFill>
                  <a:srgbClr val="FF6A00"/>
                </a:solidFill>
                <a:latin typeface="微软雅黑"/>
                <a:ea typeface="微软雅黑"/>
              </a:rPr>
              <a:t>长度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”。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22BA78-F1A4-4C11-9DD1-89F5CE0CD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68" y="2673057"/>
            <a:ext cx="4084908" cy="12070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7D15C7-2551-032F-435C-67622C8F4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016" y="1151927"/>
            <a:ext cx="7772400" cy="9188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D26133A-8B26-832B-4E42-3BDCAD1C71E4}"/>
              </a:ext>
            </a:extLst>
          </p:cNvPr>
          <p:cNvSpPr txBox="1"/>
          <p:nvPr/>
        </p:nvSpPr>
        <p:spPr>
          <a:xfrm>
            <a:off x="398529" y="4446053"/>
            <a:ext cx="4901184" cy="153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81818"/>
                </a:solidFill>
                <a:latin typeface="微软雅黑"/>
                <a:ea typeface="微软雅黑"/>
              </a:rPr>
              <a:t>问题分析过程：</a:t>
            </a:r>
            <a:endParaRPr lang="en-US" altLang="zh-CN" sz="1600" b="1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indent="-3429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rgbClr val="181818"/>
                </a:solidFill>
                <a:latin typeface="微软雅黑"/>
                <a:ea typeface="微软雅黑"/>
              </a:rPr>
              <a:t>定位</a:t>
            </a:r>
            <a:r>
              <a:rPr lang="en-US" altLang="zh-CN" sz="1200" b="1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200" b="1" dirty="0" err="1">
                <a:solidFill>
                  <a:srgbClr val="181818"/>
                </a:solidFill>
                <a:latin typeface="微软雅黑"/>
                <a:ea typeface="微软雅黑"/>
              </a:rPr>
              <a:t>max_query_len</a:t>
            </a:r>
            <a:r>
              <a:rPr lang="zh-CN" altLang="en-US" sz="1200" b="1" dirty="0">
                <a:solidFill>
                  <a:srgbClr val="181818"/>
                </a:solidFill>
                <a:latin typeface="微软雅黑"/>
                <a:ea typeface="微软雅黑"/>
              </a:rPr>
              <a:t> 的来源</a:t>
            </a:r>
            <a:endParaRPr lang="en-US" altLang="zh-CN" sz="1200" b="1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num_scheduled_tokens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的格式为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{</a:t>
            </a:r>
            <a:r>
              <a:rPr lang="en-US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req_id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: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本次调度的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token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数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max_query_len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的实际值，正是 </a:t>
            </a:r>
            <a:r>
              <a:rPr lang="en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num_scheduled_tokens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字典中所有 </a:t>
            </a:r>
            <a:r>
              <a:rPr lang="en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value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的最大值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01311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FA87F-5B8C-93AF-A924-EF583ADD7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F1F4005D-A86E-0FE6-BC89-1FA34987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64" y="1568962"/>
            <a:ext cx="6536710" cy="2375592"/>
          </a:xfrm>
          <a:prstGeom prst="rect">
            <a:avLst/>
          </a:prstGeom>
        </p:spPr>
      </p:pic>
      <p:sp>
        <p:nvSpPr>
          <p:cNvPr id="29" name="Rectangle 4">
            <a:extLst>
              <a:ext uri="{FF2B5EF4-FFF2-40B4-BE49-F238E27FC236}">
                <a16:creationId xmlns:a16="http://schemas.microsoft.com/office/drawing/2014/main" id="{19B23D7D-40E8-F7EE-D425-C69FADDD9100}"/>
              </a:ext>
            </a:extLst>
          </p:cNvPr>
          <p:cNvSpPr txBox="1"/>
          <p:nvPr/>
        </p:nvSpPr>
        <p:spPr>
          <a:xfrm>
            <a:off x="3357189" y="416308"/>
            <a:ext cx="54776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" altLang="zh-CN" sz="2700" dirty="0"/>
              <a:t>prefill</a:t>
            </a:r>
            <a:r>
              <a:rPr lang="zh-CN" altLang="en-US" sz="2700" dirty="0"/>
              <a:t>长度超过</a:t>
            </a:r>
            <a:r>
              <a:rPr lang="en" altLang="zh-CN" sz="2700" dirty="0"/>
              <a:t>input </a:t>
            </a:r>
            <a:r>
              <a:rPr lang="en" altLang="zh-CN" sz="2700" dirty="0" err="1"/>
              <a:t>len</a:t>
            </a:r>
            <a:r>
              <a:rPr lang="zh-CN" altLang="en-US" sz="2700" dirty="0"/>
              <a:t>问题研究</a:t>
            </a:r>
            <a:endParaRPr sz="27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20C3C8-9B9F-DC8B-AF45-8E7D3B0E081E}"/>
              </a:ext>
            </a:extLst>
          </p:cNvPr>
          <p:cNvSpPr txBox="1"/>
          <p:nvPr/>
        </p:nvSpPr>
        <p:spPr>
          <a:xfrm>
            <a:off x="398529" y="1773732"/>
            <a:ext cx="4758687" cy="983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81818"/>
                </a:solidFill>
                <a:latin typeface="微软雅黑"/>
                <a:ea typeface="微软雅黑"/>
              </a:rPr>
              <a:t>发生抢占的原因：</a:t>
            </a:r>
            <a:endParaRPr lang="en-US" altLang="zh-CN" sz="1600" b="1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直接原因：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slot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分配不足触发抢占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根本原因：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slot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分配速率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 &gt;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释放速率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B550218-CA0E-5E46-8E3C-4F3EC25B74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148106-24E0-788D-520A-0534A3E9F595}"/>
              </a:ext>
            </a:extLst>
          </p:cNvPr>
          <p:cNvSpPr txBox="1"/>
          <p:nvPr/>
        </p:nvSpPr>
        <p:spPr>
          <a:xfrm>
            <a:off x="233125" y="1110745"/>
            <a:ext cx="2074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出现抢占的原因分析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945E3FE-84A8-8CAF-EF80-93FF9C0A6C53}"/>
              </a:ext>
            </a:extLst>
          </p:cNvPr>
          <p:cNvSpPr txBox="1"/>
          <p:nvPr/>
        </p:nvSpPr>
        <p:spPr>
          <a:xfrm>
            <a:off x="398528" y="3081191"/>
            <a:ext cx="4758687" cy="1260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81818"/>
                </a:solidFill>
                <a:latin typeface="微软雅黑"/>
                <a:ea typeface="微软雅黑"/>
              </a:rPr>
              <a:t>为什么恢复请求时</a:t>
            </a:r>
            <a:r>
              <a:rPr lang="en-US" altLang="zh-CN" sz="1600" b="1" dirty="0">
                <a:solidFill>
                  <a:srgbClr val="181818"/>
                </a:solidFill>
                <a:latin typeface="微软雅黑"/>
                <a:ea typeface="微软雅黑"/>
              </a:rPr>
              <a:t>prefix</a:t>
            </a:r>
            <a:r>
              <a:rPr lang="zh-CN" altLang="en-US" sz="1600" b="1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b="1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600" b="1" dirty="0">
                <a:solidFill>
                  <a:srgbClr val="181818"/>
                </a:solidFill>
                <a:latin typeface="微软雅黑"/>
                <a:ea typeface="微软雅黑"/>
              </a:rPr>
              <a:t>没有全命中？</a:t>
            </a:r>
            <a:endParaRPr lang="en-US" altLang="zh-CN" sz="1600" b="1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驱逐机制：请求被抢占后，其占有的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block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引用数减一，如果之后有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allocate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行为，可能会将请求所在的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block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驱逐。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当内存紧张时，块驱逐行为频繁发生，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prefix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命中降低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3191F1-9CED-DA0F-26B5-407DC62D93A9}"/>
              </a:ext>
            </a:extLst>
          </p:cNvPr>
          <p:cNvSpPr txBox="1"/>
          <p:nvPr/>
        </p:nvSpPr>
        <p:spPr>
          <a:xfrm>
            <a:off x="398527" y="4665649"/>
            <a:ext cx="4758687" cy="18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81818"/>
                </a:solidFill>
                <a:latin typeface="微软雅黑"/>
                <a:ea typeface="微软雅黑"/>
              </a:rPr>
              <a:t>调度过程分解</a:t>
            </a:r>
            <a:endParaRPr lang="en-US" altLang="zh-CN" sz="1600" b="1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前期：分配速率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 &gt; 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释放速率，空闲块数持续减少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中期：资源紧张，发生抢占（中间部分的后半段由于有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完成并释放资源，原先被抢占的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又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resume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，重新占用资源，因此资源仍然紧张）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后期：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陆续完成并释放资源，空闲块变多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981B31A1-2266-AC73-5584-B297EC83E0B1}"/>
              </a:ext>
            </a:extLst>
          </p:cNvPr>
          <p:cNvSpPr/>
          <p:nvPr/>
        </p:nvSpPr>
        <p:spPr>
          <a:xfrm>
            <a:off x="8973318" y="3276600"/>
            <a:ext cx="1435205" cy="53949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5BF699F0-8BF3-74E2-8857-ED4852A92770}"/>
              </a:ext>
            </a:extLst>
          </p:cNvPr>
          <p:cNvCxnSpPr/>
          <p:nvPr/>
        </p:nvCxnSpPr>
        <p:spPr>
          <a:xfrm>
            <a:off x="7559040" y="1110745"/>
            <a:ext cx="0" cy="2850022"/>
          </a:xfrm>
          <a:prstGeom prst="line">
            <a:avLst/>
          </a:prstGeom>
          <a:ln w="317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ED817BD4-B9D9-60EF-8A30-F627870025B9}"/>
              </a:ext>
            </a:extLst>
          </p:cNvPr>
          <p:cNvCxnSpPr/>
          <p:nvPr/>
        </p:nvCxnSpPr>
        <p:spPr>
          <a:xfrm>
            <a:off x="10436631" y="1094532"/>
            <a:ext cx="0" cy="2850022"/>
          </a:xfrm>
          <a:prstGeom prst="line">
            <a:avLst/>
          </a:prstGeom>
          <a:ln w="317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51899219-5C71-DBDE-D599-FAA163594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64" y="4135540"/>
            <a:ext cx="6798076" cy="2503687"/>
          </a:xfrm>
          <a:prstGeom prst="rect">
            <a:avLst/>
          </a:prstGeom>
        </p:spPr>
      </p:pic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4D7B4DE1-AEB8-E83C-844A-751EB2E05C4C}"/>
              </a:ext>
            </a:extLst>
          </p:cNvPr>
          <p:cNvCxnSpPr/>
          <p:nvPr/>
        </p:nvCxnSpPr>
        <p:spPr>
          <a:xfrm>
            <a:off x="233125" y="1472134"/>
            <a:ext cx="331474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26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5F746-1891-87D3-EA8B-70203671E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extLst>
              <a:ext uri="{FF2B5EF4-FFF2-40B4-BE49-F238E27FC236}">
                <a16:creationId xmlns:a16="http://schemas.microsoft.com/office/drawing/2014/main" id="{9B8EAA92-0E8C-1F1A-1C3C-C559BB98BE0A}"/>
              </a:ext>
            </a:extLst>
          </p:cNvPr>
          <p:cNvSpPr/>
          <p:nvPr/>
        </p:nvSpPr>
        <p:spPr>
          <a:xfrm>
            <a:off x="1070356" y="4946153"/>
            <a:ext cx="1999488" cy="70061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9571" sx="102000" sy="102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FAB5C8C5-D6C6-FD39-384D-D603450B59EA}"/>
              </a:ext>
            </a:extLst>
          </p:cNvPr>
          <p:cNvSpPr/>
          <p:nvPr/>
        </p:nvSpPr>
        <p:spPr>
          <a:xfrm>
            <a:off x="1070356" y="2617063"/>
            <a:ext cx="1999488" cy="70061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9571" sx="102000" sy="102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B07398A4-8765-1173-1CF9-FDAABDB93D3D}"/>
              </a:ext>
            </a:extLst>
          </p:cNvPr>
          <p:cNvSpPr txBox="1"/>
          <p:nvPr/>
        </p:nvSpPr>
        <p:spPr>
          <a:xfrm>
            <a:off x="3357189" y="416308"/>
            <a:ext cx="54776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" altLang="zh-CN" sz="2700" dirty="0"/>
              <a:t>prefill</a:t>
            </a:r>
            <a:r>
              <a:rPr lang="zh-CN" altLang="en-US" sz="2700" dirty="0"/>
              <a:t>长度超过</a:t>
            </a:r>
            <a:r>
              <a:rPr lang="en" altLang="zh-CN" sz="2700" dirty="0"/>
              <a:t>input </a:t>
            </a:r>
            <a:r>
              <a:rPr lang="en" altLang="zh-CN" sz="2700" dirty="0" err="1"/>
              <a:t>len</a:t>
            </a:r>
            <a:r>
              <a:rPr lang="zh-CN" altLang="en-US" sz="2700" dirty="0"/>
              <a:t>问题研究</a:t>
            </a:r>
            <a:endParaRPr sz="2700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76459B94-7740-181E-D33E-425CEC7464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11440" y="31912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C895CC-C52D-F1A1-1ABE-FA5407ACAC2A}"/>
              </a:ext>
            </a:extLst>
          </p:cNvPr>
          <p:cNvSpPr txBox="1"/>
          <p:nvPr/>
        </p:nvSpPr>
        <p:spPr>
          <a:xfrm>
            <a:off x="233125" y="1110745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其他场景的抢占现象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93B947-AD35-827C-DB1A-5B975D26B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90" y="1794985"/>
            <a:ext cx="6945884" cy="24132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ECEC30-6A60-A8A7-2834-E5CC2F678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290" y="4208207"/>
            <a:ext cx="6945884" cy="24132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8FDDAC1-C622-3A6A-5C9E-59104A7EC2F3}"/>
              </a:ext>
            </a:extLst>
          </p:cNvPr>
          <p:cNvSpPr txBox="1"/>
          <p:nvPr/>
        </p:nvSpPr>
        <p:spPr>
          <a:xfrm>
            <a:off x="1331757" y="2782159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长输入 短输出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EF8F79-346F-894C-663F-272B2D8770BD}"/>
              </a:ext>
            </a:extLst>
          </p:cNvPr>
          <p:cNvSpPr txBox="1"/>
          <p:nvPr/>
        </p:nvSpPr>
        <p:spPr>
          <a:xfrm>
            <a:off x="1366590" y="5111797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长输入 长输出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1EC73470-378E-2FDB-4530-CBEC2A88B7BE}"/>
              </a:ext>
            </a:extLst>
          </p:cNvPr>
          <p:cNvCxnSpPr/>
          <p:nvPr/>
        </p:nvCxnSpPr>
        <p:spPr>
          <a:xfrm>
            <a:off x="233125" y="1472134"/>
            <a:ext cx="331474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44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2506D-2E1B-4C23-9D55-8EA753DE2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1BCDC-6279-B8CE-AE04-181CFB28D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888" y="188912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 err="1">
                <a:solidFill>
                  <a:srgbClr val="373737"/>
                </a:solidFill>
                <a:latin typeface="Microsoft YaHei"/>
                <a:ea typeface="Microsoft YaHei"/>
              </a:rPr>
              <a:t>vLLM</a:t>
            </a:r>
            <a:r>
              <a:rPr lang="zh-CN" altLang="en-US" b="1" dirty="0">
                <a:solidFill>
                  <a:srgbClr val="373737"/>
                </a:solidFill>
                <a:latin typeface="Microsoft YaHei"/>
                <a:ea typeface="Microsoft YaHei"/>
              </a:rPr>
              <a:t>调度器优化方案与实践</a:t>
            </a:r>
            <a:endParaRPr kumimoji="1"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D5FDA24-72AF-A63D-4F19-C8C67FA0A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363653"/>
              </p:ext>
            </p:extLst>
          </p:nvPr>
        </p:nvGraphicFramePr>
        <p:xfrm>
          <a:off x="3570224" y="3163486"/>
          <a:ext cx="5051552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1552">
                  <a:extLst>
                    <a:ext uri="{9D8B030D-6E8A-4147-A177-3AD203B41FA5}">
                      <a16:colId xmlns:a16="http://schemas.microsoft.com/office/drawing/2014/main" val="395461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1.</a:t>
                      </a:r>
                      <a:r>
                        <a:rPr lang="zh-CN" altLang="en-US" sz="16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优化目标与思路</a:t>
                      </a:r>
                      <a:endParaRPr lang="en-US" altLang="zh-CN" sz="16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63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2.</a:t>
                      </a:r>
                      <a:r>
                        <a:rPr lang="zh-CN" altLang="en-US" sz="16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具体改进方案</a:t>
                      </a:r>
                      <a:endParaRPr lang="en-US" altLang="zh-CN" sz="16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614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3.</a:t>
                      </a:r>
                      <a:r>
                        <a:rPr lang="zh-CN" altLang="en-US" sz="16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共享前缀的随机数据生成</a:t>
                      </a:r>
                      <a:endParaRPr lang="en-US" altLang="zh-CN" sz="16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21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4.</a:t>
                      </a:r>
                      <a:r>
                        <a:rPr lang="zh-CN" altLang="en-US" sz="16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效果验证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853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805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669E1-E487-5B8C-3107-0E39F26B1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FD4535-A4A6-E736-2D01-6C7FEE22CCC3}"/>
              </a:ext>
            </a:extLst>
          </p:cNvPr>
          <p:cNvSpPr txBox="1"/>
          <p:nvPr/>
        </p:nvSpPr>
        <p:spPr>
          <a:xfrm>
            <a:off x="539923" y="1100010"/>
            <a:ext cx="11112154" cy="3522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b="1" dirty="0">
                <a:solidFill>
                  <a:srgbClr val="181818"/>
                </a:solidFill>
                <a:latin typeface="微软雅黑"/>
                <a:ea typeface="微软雅黑"/>
              </a:rPr>
              <a:t>优化目标与思路</a:t>
            </a:r>
            <a:endParaRPr lang="en-US" altLang="zh-CN" sz="1600" b="1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痛点分析：现有的调度器在处理长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output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或长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input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时，抢占严重，且调度策略单一（</a:t>
            </a:r>
            <a:r>
              <a:rPr lang="en-US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fcfs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/priority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），没考虑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prefix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命中情况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优化方向：重新安排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waiting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队列的调度顺序，增加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reuse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（通过减少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占用来减少抢占的次数）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1600" b="1" dirty="0">
                <a:solidFill>
                  <a:srgbClr val="181818"/>
                </a:solidFill>
                <a:latin typeface="微软雅黑"/>
                <a:ea typeface="微软雅黑"/>
              </a:rPr>
              <a:t>具体改进方案</a:t>
            </a:r>
            <a:endParaRPr lang="en-US" altLang="zh-CN" sz="1600" b="1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修改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waiting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队列的调度顺序，将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waiting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队列的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排序：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第一排序依据：计算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在</a:t>
            </a:r>
            <a:r>
              <a:rPr lang="en-US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kv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中命中的长度，优先调度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命中长的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第二排序依据：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命中长度相同时，先调度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input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长度短的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req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zh-CN" altLang="en-US" sz="1600" b="1" dirty="0">
                <a:solidFill>
                  <a:srgbClr val="181818"/>
                </a:solidFill>
                <a:latin typeface="微软雅黑"/>
                <a:ea typeface="微软雅黑"/>
              </a:rPr>
              <a:t>设计随机数据集的共享前缀：</a:t>
            </a:r>
            <a:r>
              <a:rPr lang="en-US" altLang="zh-CN" sz="1600" b="1" dirty="0" err="1">
                <a:solidFill>
                  <a:srgbClr val="181818"/>
                </a:solidFill>
                <a:latin typeface="微软雅黑"/>
                <a:ea typeface="微软雅黑"/>
              </a:rPr>
              <a:t>token_sequence</a:t>
            </a:r>
            <a:r>
              <a:rPr lang="zh-CN" altLang="en-US" sz="1600" b="1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b="1" dirty="0">
                <a:solidFill>
                  <a:srgbClr val="181818"/>
                </a:solidFill>
                <a:latin typeface="微软雅黑"/>
                <a:ea typeface="微软雅黑"/>
              </a:rPr>
              <a:t>=</a:t>
            </a:r>
            <a:r>
              <a:rPr lang="zh-CN" altLang="en-US" sz="1600" b="1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b="1" dirty="0" err="1">
                <a:solidFill>
                  <a:srgbClr val="181818"/>
                </a:solidFill>
                <a:latin typeface="微软雅黑"/>
                <a:ea typeface="微软雅黑"/>
              </a:rPr>
              <a:t>selected_prefix</a:t>
            </a:r>
            <a:r>
              <a:rPr lang="en-US" altLang="zh-CN" sz="1600" b="1" dirty="0">
                <a:solidFill>
                  <a:srgbClr val="181818"/>
                </a:solidFill>
                <a:latin typeface="微软雅黑"/>
                <a:ea typeface="微软雅黑"/>
              </a:rPr>
              <a:t> + </a:t>
            </a:r>
            <a:r>
              <a:rPr lang="en-US" altLang="zh-CN" sz="1600" b="1" dirty="0" err="1">
                <a:solidFill>
                  <a:srgbClr val="181818"/>
                </a:solidFill>
                <a:latin typeface="微软雅黑"/>
                <a:ea typeface="微软雅黑"/>
              </a:rPr>
              <a:t>inner_seq</a:t>
            </a:r>
            <a:endParaRPr lang="en-US" altLang="zh-CN" sz="1600" b="1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7699B264-40E8-90EC-0D80-3CC79CCD4B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663172B-207F-AD6D-C366-D1E23AE14D4D}"/>
              </a:ext>
            </a:extLst>
          </p:cNvPr>
          <p:cNvSpPr txBox="1"/>
          <p:nvPr/>
        </p:nvSpPr>
        <p:spPr>
          <a:xfrm>
            <a:off x="3740092" y="408400"/>
            <a:ext cx="47118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2700" dirty="0" err="1"/>
              <a:t>vLLM</a:t>
            </a:r>
            <a:r>
              <a:rPr lang="zh-CN" altLang="en-US" sz="2700" dirty="0"/>
              <a:t>调度器优化方案与实践</a:t>
            </a:r>
            <a:endParaRPr sz="27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B486C87-BE5F-AFDD-F2DC-0120C605A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162111"/>
              </p:ext>
            </p:extLst>
          </p:nvPr>
        </p:nvGraphicFramePr>
        <p:xfrm>
          <a:off x="3484880" y="4456790"/>
          <a:ext cx="5222240" cy="1761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3424">
                  <a:extLst>
                    <a:ext uri="{9D8B030D-6E8A-4147-A177-3AD203B41FA5}">
                      <a16:colId xmlns:a16="http://schemas.microsoft.com/office/drawing/2014/main" val="3417682469"/>
                    </a:ext>
                  </a:extLst>
                </a:gridCol>
                <a:gridCol w="2718816">
                  <a:extLst>
                    <a:ext uri="{9D8B030D-6E8A-4147-A177-3AD203B41FA5}">
                      <a16:colId xmlns:a16="http://schemas.microsoft.com/office/drawing/2014/main" val="1437893475"/>
                    </a:ext>
                  </a:extLst>
                </a:gridCol>
              </a:tblGrid>
              <a:tr h="3522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含义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578932"/>
                  </a:ext>
                </a:extLst>
              </a:tr>
              <a:tr h="3522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prefix-glossary-size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前缀词汇表大小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5570083"/>
                  </a:ext>
                </a:extLst>
              </a:tr>
              <a:tr h="3522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min-prefix-tokens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词汇表中单词长度下界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849566"/>
                  </a:ext>
                </a:extLst>
              </a:tr>
              <a:tr h="3522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max-prefix-tokens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词汇表中单词长度上界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673415"/>
                  </a:ext>
                </a:extLst>
              </a:tr>
              <a:tr h="3522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prefix-sharing-strength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使用词汇表中前缀的概率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843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6737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C0AA2-8BB7-63A6-FFD7-3716FD6C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>
            <a:extLst>
              <a:ext uri="{FF2B5EF4-FFF2-40B4-BE49-F238E27FC236}">
                <a16:creationId xmlns:a16="http://schemas.microsoft.com/office/drawing/2014/main" id="{8FF8B459-751F-9C79-1DFC-A2BE7EE8F25C}"/>
              </a:ext>
            </a:extLst>
          </p:cNvPr>
          <p:cNvSpPr/>
          <p:nvPr/>
        </p:nvSpPr>
        <p:spPr>
          <a:xfrm>
            <a:off x="256032" y="4346725"/>
            <a:ext cx="11692127" cy="2261339"/>
          </a:xfrm>
          <a:prstGeom prst="roundRect">
            <a:avLst>
              <a:gd name="adj" fmla="val 6905"/>
            </a:avLst>
          </a:prstGeom>
          <a:solidFill>
            <a:schemeClr val="bg1"/>
          </a:solidFill>
          <a:ln>
            <a:noFill/>
          </a:ln>
          <a:effectLst>
            <a:outerShdw blurRad="238448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012C01-A677-67B7-061C-378D98591474}"/>
              </a:ext>
            </a:extLst>
          </p:cNvPr>
          <p:cNvSpPr txBox="1"/>
          <p:nvPr/>
        </p:nvSpPr>
        <p:spPr>
          <a:xfrm>
            <a:off x="4039763" y="4405101"/>
            <a:ext cx="4112474" cy="706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实验一：长输入 短输出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吞吐提高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7.3%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，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TTFT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降低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14.2%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A7E4AE9-9D33-6173-5BC9-05146A9A1B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39BFF2-D857-76A9-C6BC-491B5003B550}"/>
              </a:ext>
            </a:extLst>
          </p:cNvPr>
          <p:cNvSpPr txBox="1"/>
          <p:nvPr/>
        </p:nvSpPr>
        <p:spPr>
          <a:xfrm>
            <a:off x="692323" y="1548180"/>
            <a:ext cx="11112154" cy="418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zh-CN" altLang="en-US" sz="1600" b="1" dirty="0">
                <a:solidFill>
                  <a:srgbClr val="181818"/>
                </a:solidFill>
                <a:latin typeface="微软雅黑"/>
                <a:ea typeface="微软雅黑"/>
              </a:rPr>
              <a:t>效果验证</a:t>
            </a:r>
            <a:endParaRPr lang="en-US" altLang="zh-CN" sz="1600" b="1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AD50372-72FF-9915-C808-B1555A264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747510"/>
              </p:ext>
            </p:extLst>
          </p:nvPr>
        </p:nvGraphicFramePr>
        <p:xfrm>
          <a:off x="387523" y="5149094"/>
          <a:ext cx="2404183" cy="1235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560">
                  <a:extLst>
                    <a:ext uri="{9D8B030D-6E8A-4147-A177-3AD203B41FA5}">
                      <a16:colId xmlns:a16="http://schemas.microsoft.com/office/drawing/2014/main" val="1404871260"/>
                    </a:ext>
                  </a:extLst>
                </a:gridCol>
                <a:gridCol w="717623">
                  <a:extLst>
                    <a:ext uri="{9D8B030D-6E8A-4147-A177-3AD203B41FA5}">
                      <a16:colId xmlns:a16="http://schemas.microsoft.com/office/drawing/2014/main" val="1837751044"/>
                    </a:ext>
                  </a:extLst>
                </a:gridCol>
              </a:tblGrid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random-input-</a:t>
                      </a:r>
                      <a:r>
                        <a:rPr lang="en-US" altLang="zh-CN" sz="1200" b="1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len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3000</a:t>
                      </a:r>
                      <a:endParaRPr lang="zh-CN" altLang="en-US" sz="1200" b="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64696"/>
                  </a:ext>
                </a:extLst>
              </a:tr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random-output-</a:t>
                      </a:r>
                      <a:r>
                        <a:rPr lang="en-US" altLang="zh-CN" sz="1200" b="1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len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300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772702"/>
                  </a:ext>
                </a:extLst>
              </a:tr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min-prefix-tokens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2000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04072"/>
                  </a:ext>
                </a:extLst>
              </a:tr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max-prefix-tokens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3000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586822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DA48E5B-C20F-448D-3B59-99513EEF9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320117"/>
              </p:ext>
            </p:extLst>
          </p:nvPr>
        </p:nvGraphicFramePr>
        <p:xfrm>
          <a:off x="2981814" y="5147452"/>
          <a:ext cx="8776237" cy="123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103827860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842061655"/>
                    </a:ext>
                  </a:extLst>
                </a:gridCol>
                <a:gridCol w="2633472">
                  <a:extLst>
                    <a:ext uri="{9D8B030D-6E8A-4147-A177-3AD203B41FA5}">
                      <a16:colId xmlns:a16="http://schemas.microsoft.com/office/drawing/2014/main" val="3181473412"/>
                    </a:ext>
                  </a:extLst>
                </a:gridCol>
                <a:gridCol w="2389632">
                  <a:extLst>
                    <a:ext uri="{9D8B030D-6E8A-4147-A177-3AD203B41FA5}">
                      <a16:colId xmlns:a16="http://schemas.microsoft.com/office/drawing/2014/main" val="2778625120"/>
                    </a:ext>
                  </a:extLst>
                </a:gridCol>
                <a:gridCol w="1267968">
                  <a:extLst>
                    <a:ext uri="{9D8B030D-6E8A-4147-A177-3AD203B41FA5}">
                      <a16:colId xmlns:a16="http://schemas.microsoft.com/office/drawing/2014/main" val="2450103918"/>
                    </a:ext>
                  </a:extLst>
                </a:gridCol>
                <a:gridCol w="1095277">
                  <a:extLst>
                    <a:ext uri="{9D8B030D-6E8A-4147-A177-3AD203B41FA5}">
                      <a16:colId xmlns:a16="http://schemas.microsoft.com/office/drawing/2014/main" val="585471705"/>
                    </a:ext>
                  </a:extLst>
                </a:gridCol>
              </a:tblGrid>
              <a:tr h="411798">
                <a:tc>
                  <a:txBody>
                    <a:bodyPr/>
                    <a:lstStyle/>
                    <a:p>
                      <a:pPr algn="ctr"/>
                      <a:endParaRPr lang="zh-CN" altLang="en-US" sz="1400" b="1" kern="12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 err="1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qps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Output token </a:t>
                      </a:r>
                      <a:r>
                        <a:rPr lang="en-US" altLang="zh-CN" sz="1400" b="1" kern="1200" dirty="0" err="1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thoughputs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Total token throughputs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Mean TTFT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P90 TPOT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445683"/>
                  </a:ext>
                </a:extLst>
              </a:tr>
              <a:tr h="4117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kern="1200" dirty="0">
                          <a:solidFill>
                            <a:srgbClr val="181818"/>
                          </a:solidFill>
                        </a:rPr>
                        <a:t>Before</a:t>
                      </a:r>
                      <a:endParaRPr lang="en-US" altLang="zh-CN" sz="14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1.45</a:t>
                      </a:r>
                      <a:endParaRPr lang="en-US" altLang="zh-CN" sz="1400" kern="1200" dirty="0">
                        <a:solidFill>
                          <a:srgbClr val="181818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440.22</a:t>
                      </a:r>
                      <a:endParaRPr lang="en-US" altLang="zh-CN" sz="1400" kern="1200" dirty="0">
                        <a:solidFill>
                          <a:srgbClr val="181818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8,534.52</a:t>
                      </a:r>
                      <a:endParaRPr lang="en-US" altLang="zh-CN" sz="1400" kern="1200" dirty="0">
                        <a:solidFill>
                          <a:srgbClr val="181818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28,256.82</a:t>
                      </a:r>
                      <a:endParaRPr lang="en-US" altLang="zh-CN" sz="1400" kern="1200" dirty="0">
                        <a:solidFill>
                          <a:srgbClr val="181818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65.81</a:t>
                      </a:r>
                      <a:endParaRPr lang="en-US" altLang="zh-CN" sz="1400" kern="1200" dirty="0">
                        <a:solidFill>
                          <a:srgbClr val="181818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445968"/>
                  </a:ext>
                </a:extLst>
              </a:tr>
              <a:tr h="4117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u="none" kern="1200" dirty="0">
                          <a:solidFill>
                            <a:srgbClr val="181818"/>
                          </a:solidFill>
                        </a:rPr>
                        <a:t>After</a:t>
                      </a:r>
                      <a:endParaRPr lang="en-US" altLang="zh-CN" sz="1400" b="1" u="none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u="sng" kern="1200" dirty="0">
                          <a:solidFill>
                            <a:srgbClr val="181818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1.55</a:t>
                      </a:r>
                      <a:endParaRPr lang="en-US" altLang="zh-CN" sz="1400" u="sng" kern="1200" dirty="0">
                        <a:solidFill>
                          <a:srgbClr val="181818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u="sng" kern="1200" dirty="0">
                          <a:solidFill>
                            <a:srgbClr val="181818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472.36</a:t>
                      </a:r>
                      <a:endParaRPr lang="en-US" altLang="zh-CN" sz="1400" u="sng" kern="1200" dirty="0">
                        <a:solidFill>
                          <a:srgbClr val="181818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u="sng" kern="1200" dirty="0">
                          <a:solidFill>
                            <a:srgbClr val="181818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9,157.63</a:t>
                      </a:r>
                      <a:endParaRPr lang="en-US" altLang="zh-CN" sz="1400" u="sng" kern="1200" dirty="0">
                        <a:solidFill>
                          <a:srgbClr val="181818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u="sng" kern="1200" dirty="0">
                          <a:solidFill>
                            <a:srgbClr val="181818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24,226.99</a:t>
                      </a:r>
                      <a:endParaRPr lang="en-US" altLang="zh-CN" sz="1400" u="sng" kern="1200" dirty="0">
                        <a:solidFill>
                          <a:srgbClr val="181818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68.23</a:t>
                      </a:r>
                      <a:endParaRPr lang="en-US" altLang="zh-CN" sz="1400" kern="1200" dirty="0">
                        <a:solidFill>
                          <a:srgbClr val="181818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457978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5D4ADD0-D61E-ED18-8E4B-F367BD84C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537737"/>
              </p:ext>
            </p:extLst>
          </p:nvPr>
        </p:nvGraphicFramePr>
        <p:xfrm>
          <a:off x="5515437" y="2111635"/>
          <a:ext cx="5764784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448">
                  <a:extLst>
                    <a:ext uri="{9D8B030D-6E8A-4147-A177-3AD203B41FA5}">
                      <a16:colId xmlns:a16="http://schemas.microsoft.com/office/drawing/2014/main" val="1404871260"/>
                    </a:ext>
                  </a:extLst>
                </a:gridCol>
                <a:gridCol w="3450336">
                  <a:extLst>
                    <a:ext uri="{9D8B030D-6E8A-4147-A177-3AD203B41FA5}">
                      <a16:colId xmlns:a16="http://schemas.microsoft.com/office/drawing/2014/main" val="1837751044"/>
                    </a:ext>
                  </a:extLst>
                </a:gridCol>
              </a:tblGrid>
              <a:tr h="32512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参数设置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sz="1200" b="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123791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prefix-glossary-size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40</a:t>
                      </a:r>
                      <a:endParaRPr lang="zh-CN" altLang="en-US" sz="1200" b="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64696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prefix-sharing-strength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1.0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（</a:t>
                      </a:r>
                      <a:r>
                        <a:rPr lang="zh-CN" altLang="en-US" sz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所有</a:t>
                      </a:r>
                      <a:r>
                        <a:rPr lang="en-US" altLang="zh-CN" sz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req</a:t>
                      </a:r>
                      <a:r>
                        <a:rPr lang="zh-CN" altLang="en-US" sz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的前缀都从词汇表随机选择</a:t>
                      </a:r>
                      <a:r>
                        <a:rPr lang="zh-CN" altLang="en-US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772702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num-prompts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100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04072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max-concurrency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185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383064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max-num-batch-tokens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16384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779656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5D358C0-4D44-A911-4346-D67794D0A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369351"/>
              </p:ext>
            </p:extLst>
          </p:nvPr>
        </p:nvGraphicFramePr>
        <p:xfrm>
          <a:off x="1472512" y="2436755"/>
          <a:ext cx="2638387" cy="130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261">
                  <a:extLst>
                    <a:ext uri="{9D8B030D-6E8A-4147-A177-3AD203B41FA5}">
                      <a16:colId xmlns:a16="http://schemas.microsoft.com/office/drawing/2014/main" val="1404871260"/>
                    </a:ext>
                  </a:extLst>
                </a:gridCol>
                <a:gridCol w="1579126">
                  <a:extLst>
                    <a:ext uri="{9D8B030D-6E8A-4147-A177-3AD203B41FA5}">
                      <a16:colId xmlns:a16="http://schemas.microsoft.com/office/drawing/2014/main" val="1837751044"/>
                    </a:ext>
                  </a:extLst>
                </a:gridCol>
              </a:tblGrid>
              <a:tr h="32512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实验环境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sz="1200" b="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123791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GPU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A100</a:t>
                      </a:r>
                      <a:endParaRPr lang="zh-CN" altLang="en-US" sz="1200" b="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64696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vLLM</a:t>
                      </a:r>
                      <a:r>
                        <a:rPr lang="zh-CN" altLang="en-US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版本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v0.9.2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772702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model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Qwen3-30B-A3B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04072"/>
                  </a:ext>
                </a:extLst>
              </a:tr>
            </a:tbl>
          </a:graphicData>
        </a:graphic>
      </p:graphicFrame>
      <p:sp>
        <p:nvSpPr>
          <p:cNvPr id="12" name="Rectangle 4">
            <a:extLst>
              <a:ext uri="{FF2B5EF4-FFF2-40B4-BE49-F238E27FC236}">
                <a16:creationId xmlns:a16="http://schemas.microsoft.com/office/drawing/2014/main" id="{443997E5-AA76-71DF-10E7-74338B7BB9B6}"/>
              </a:ext>
            </a:extLst>
          </p:cNvPr>
          <p:cNvSpPr txBox="1"/>
          <p:nvPr/>
        </p:nvSpPr>
        <p:spPr>
          <a:xfrm>
            <a:off x="3740092" y="408400"/>
            <a:ext cx="47118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2700" dirty="0" err="1"/>
              <a:t>vLLM</a:t>
            </a:r>
            <a:r>
              <a:rPr lang="zh-CN" altLang="en-US" sz="2700" dirty="0"/>
              <a:t>调度器优化方案与实践</a:t>
            </a:r>
            <a:endParaRPr sz="2700" dirty="0"/>
          </a:p>
        </p:txBody>
      </p:sp>
    </p:spTree>
    <p:extLst>
      <p:ext uri="{BB962C8B-B14F-4D97-AF65-F5344CB8AC3E}">
        <p14:creationId xmlns:p14="http://schemas.microsoft.com/office/powerpoint/2010/main" val="1377573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2">
            <a:extLst>
              <a:ext uri="{FF2B5EF4-FFF2-40B4-BE49-F238E27FC236}">
                <a16:creationId xmlns:a16="http://schemas.microsoft.com/office/drawing/2014/main" id="{E47F8C01-5BC9-67EC-DD22-A979F41F6F8A}"/>
              </a:ext>
            </a:extLst>
          </p:cNvPr>
          <p:cNvSpPr/>
          <p:nvPr/>
        </p:nvSpPr>
        <p:spPr>
          <a:xfrm>
            <a:off x="1192283" y="2432344"/>
            <a:ext cx="300859" cy="289139"/>
          </a:xfrm>
          <a:prstGeom prst="ellipse">
            <a:avLst/>
          </a:prstGeom>
          <a:solidFill>
            <a:schemeClr val="accent4">
              <a:alpha val="9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sz="1600" ker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717708BA-E434-7BD2-5902-958A0172B4A1}"/>
              </a:ext>
            </a:extLst>
          </p:cNvPr>
          <p:cNvSpPr txBox="1"/>
          <p:nvPr/>
        </p:nvSpPr>
        <p:spPr>
          <a:xfrm>
            <a:off x="1256502" y="2447552"/>
            <a:ext cx="198954" cy="23371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 defTabSz="457200">
              <a:defRPr/>
            </a:pPr>
            <a:r>
              <a:rPr lang="id-ID" sz="1600" b="1" kern="0" dirty="0">
                <a:solidFill>
                  <a:srgbClr val="FFFFFF">
                    <a:lumMod val="9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字魂59号-创粗黑" panose="00000500000000000000" pitchFamily="2" charset="-122"/>
              </a:rPr>
              <a:t>1</a:t>
            </a:r>
          </a:p>
        </p:txBody>
      </p:sp>
      <p:sp>
        <p:nvSpPr>
          <p:cNvPr id="4" name="Oval 22">
            <a:extLst>
              <a:ext uri="{FF2B5EF4-FFF2-40B4-BE49-F238E27FC236}">
                <a16:creationId xmlns:a16="http://schemas.microsoft.com/office/drawing/2014/main" id="{3601BE91-4147-BAC6-1FCD-E0BC5C7E93A5}"/>
              </a:ext>
            </a:extLst>
          </p:cNvPr>
          <p:cNvSpPr/>
          <p:nvPr/>
        </p:nvSpPr>
        <p:spPr>
          <a:xfrm>
            <a:off x="1186435" y="3763099"/>
            <a:ext cx="300859" cy="289139"/>
          </a:xfrm>
          <a:prstGeom prst="ellipse">
            <a:avLst/>
          </a:prstGeom>
          <a:solidFill>
            <a:schemeClr val="accent4">
              <a:alpha val="9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sz="1600" ker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9FE05225-6968-6459-6B77-AD485D745353}"/>
              </a:ext>
            </a:extLst>
          </p:cNvPr>
          <p:cNvSpPr txBox="1"/>
          <p:nvPr/>
        </p:nvSpPr>
        <p:spPr>
          <a:xfrm>
            <a:off x="1236367" y="3778306"/>
            <a:ext cx="198954" cy="23371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 defTabSz="457200">
              <a:defRPr/>
            </a:pPr>
            <a:r>
              <a:rPr lang="en-US" altLang="zh-CN" sz="1600" b="1" kern="0" dirty="0">
                <a:solidFill>
                  <a:srgbClr val="FFFFFF">
                    <a:lumMod val="9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字魂59号-创粗黑" panose="00000500000000000000" pitchFamily="2" charset="-122"/>
              </a:rPr>
              <a:t>3</a:t>
            </a:r>
            <a:endParaRPr lang="id-ID" sz="1600" b="1" kern="0" dirty="0">
              <a:solidFill>
                <a:srgbClr val="FFFFFF">
                  <a:lumMod val="95000"/>
                </a:srgb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Oval 22">
            <a:extLst>
              <a:ext uri="{FF2B5EF4-FFF2-40B4-BE49-F238E27FC236}">
                <a16:creationId xmlns:a16="http://schemas.microsoft.com/office/drawing/2014/main" id="{3CE60AF7-658A-2EE2-5D8D-DE46D9FABACC}"/>
              </a:ext>
            </a:extLst>
          </p:cNvPr>
          <p:cNvSpPr/>
          <p:nvPr/>
        </p:nvSpPr>
        <p:spPr>
          <a:xfrm>
            <a:off x="1181365" y="3099819"/>
            <a:ext cx="300859" cy="289139"/>
          </a:xfrm>
          <a:prstGeom prst="ellipse">
            <a:avLst/>
          </a:prstGeom>
          <a:solidFill>
            <a:schemeClr val="accent4">
              <a:alpha val="9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sz="1600" ker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6E0FF9AB-9201-E891-2907-30D483E003AE}"/>
              </a:ext>
            </a:extLst>
          </p:cNvPr>
          <p:cNvSpPr txBox="1"/>
          <p:nvPr/>
        </p:nvSpPr>
        <p:spPr>
          <a:xfrm>
            <a:off x="1231297" y="3115027"/>
            <a:ext cx="198954" cy="23371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 defTabSz="457200">
              <a:defRPr/>
            </a:pPr>
            <a:r>
              <a:rPr lang="en-US" altLang="zh-CN" sz="1600" b="1" kern="0" dirty="0">
                <a:solidFill>
                  <a:srgbClr val="FFFFFF">
                    <a:lumMod val="9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字魂59号-创粗黑" panose="00000500000000000000" pitchFamily="2" charset="-122"/>
              </a:rPr>
              <a:t>2</a:t>
            </a:r>
            <a:endParaRPr lang="id-ID" sz="1600" b="1" kern="0" dirty="0">
              <a:solidFill>
                <a:srgbClr val="FFFFFF">
                  <a:lumMod val="95000"/>
                </a:srgb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5488F2D-2299-4131-84CC-1E2EBEA1D86E}"/>
              </a:ext>
            </a:extLst>
          </p:cNvPr>
          <p:cNvSpPr txBox="1"/>
          <p:nvPr/>
        </p:nvSpPr>
        <p:spPr>
          <a:xfrm>
            <a:off x="8645911" y="3094364"/>
            <a:ext cx="136066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FFFFFF"/>
                </a:solidFill>
                <a:latin typeface="字魂59号-创粗黑" panose="00000500000000000000" pitchFamily="2" charset="-122"/>
                <a:ea typeface="字魂58号-创中黑" panose="00000500000000000000" pitchFamily="2" charset="-122"/>
                <a:sym typeface="字魂59号-创粗黑" panose="00000500000000000000" pitchFamily="2" charset="-122"/>
              </a:rPr>
              <a:t>添加照片</a:t>
            </a:r>
            <a:endParaRPr lang="en-US" sz="1200" b="1" dirty="0">
              <a:solidFill>
                <a:srgbClr val="FFFFFF"/>
              </a:solidFill>
              <a:latin typeface="字魂59号-创粗黑" panose="00000500000000000000" pitchFamily="2" charset="-122"/>
              <a:ea typeface="字魂58号-创中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9A78A0D-8705-0A87-EF06-92AB2BBB79FF}"/>
              </a:ext>
            </a:extLst>
          </p:cNvPr>
          <p:cNvSpPr/>
          <p:nvPr/>
        </p:nvSpPr>
        <p:spPr>
          <a:xfrm>
            <a:off x="1705960" y="3087001"/>
            <a:ext cx="4347814" cy="335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80"/>
              </a:lnSpc>
            </a:pP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我来自哪个学校：山东大学</a:t>
            </a:r>
            <a:endParaRPr lang="en-US" altLang="zh-CN" sz="1600" b="1" dirty="0">
              <a:solidFill>
                <a:schemeClr val="tx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阿里巴巴普惠体" panose="00020600040101010101" pitchFamily="18" charset="-122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755B37-FE02-B077-784C-C72E0DD5A21E}"/>
              </a:ext>
            </a:extLst>
          </p:cNvPr>
          <p:cNvSpPr/>
          <p:nvPr/>
        </p:nvSpPr>
        <p:spPr>
          <a:xfrm rot="588414">
            <a:off x="8148607" y="716355"/>
            <a:ext cx="2137215" cy="27548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A6C99C9-186D-9685-6E95-587F3001D6B5}"/>
              </a:ext>
            </a:extLst>
          </p:cNvPr>
          <p:cNvSpPr/>
          <p:nvPr/>
        </p:nvSpPr>
        <p:spPr>
          <a:xfrm rot="588414">
            <a:off x="8269019" y="895175"/>
            <a:ext cx="2137215" cy="2754835"/>
          </a:xfrm>
          <a:prstGeom prst="rect">
            <a:avLst/>
          </a:prstGeom>
          <a:solidFill>
            <a:srgbClr val="C3EDEA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C4A3F26-0B50-CEA6-3868-C63FB32FEFC7}"/>
              </a:ext>
            </a:extLst>
          </p:cNvPr>
          <p:cNvSpPr/>
          <p:nvPr/>
        </p:nvSpPr>
        <p:spPr>
          <a:xfrm rot="588414">
            <a:off x="8210575" y="805658"/>
            <a:ext cx="2137215" cy="2754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5F1E9C-A227-F57C-9318-5F183C306376}"/>
              </a:ext>
            </a:extLst>
          </p:cNvPr>
          <p:cNvSpPr/>
          <p:nvPr/>
        </p:nvSpPr>
        <p:spPr>
          <a:xfrm>
            <a:off x="1705960" y="2465673"/>
            <a:ext cx="4267132" cy="335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80"/>
              </a:lnSpc>
            </a:pP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我是谁：马一凌</a:t>
            </a:r>
            <a:endParaRPr lang="en-US" altLang="zh-CN" sz="1600" b="1" dirty="0">
              <a:solidFill>
                <a:schemeClr val="tx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阿里巴巴普惠体" panose="00020600040101010101" pitchFamily="18" charset="-122"/>
              <a:sym typeface="+mn-lt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8CFC6890-7471-7737-9F1D-3E071D0FF607}"/>
              </a:ext>
            </a:extLst>
          </p:cNvPr>
          <p:cNvSpPr txBox="1"/>
          <p:nvPr/>
        </p:nvSpPr>
        <p:spPr>
          <a:xfrm>
            <a:off x="372282" y="1133380"/>
            <a:ext cx="1431161" cy="507831"/>
          </a:xfrm>
          <a:prstGeom prst="rect">
            <a:avLst/>
          </a:prstGeom>
          <a:ln w="25400">
            <a:miter lim="400000"/>
          </a:ln>
        </p:spPr>
        <p:txBody>
          <a:bodyPr wrap="non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个人简介</a:t>
            </a:r>
            <a:endParaRPr sz="2700" dirty="0"/>
          </a:p>
        </p:txBody>
      </p:sp>
      <p:pic>
        <p:nvPicPr>
          <p:cNvPr id="15" name="图形 14" descr="男学生">
            <a:extLst>
              <a:ext uri="{FF2B5EF4-FFF2-40B4-BE49-F238E27FC236}">
                <a16:creationId xmlns:a16="http://schemas.microsoft.com/office/drawing/2014/main" id="{109FBE07-BF9B-DEA6-402A-7F346D621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73360">
            <a:off x="7983709" y="849384"/>
            <a:ext cx="2590945" cy="259094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DF1CDD9-1B61-F498-DE8B-EB9AC5D37D7F}"/>
              </a:ext>
            </a:extLst>
          </p:cNvPr>
          <p:cNvSpPr txBox="1"/>
          <p:nvPr/>
        </p:nvSpPr>
        <p:spPr>
          <a:xfrm rot="550718">
            <a:off x="8345715" y="3094364"/>
            <a:ext cx="149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这里是照片</a:t>
            </a:r>
          </a:p>
        </p:txBody>
      </p:sp>
      <p:sp>
        <p:nvSpPr>
          <p:cNvPr id="17" name="Oval 22">
            <a:extLst>
              <a:ext uri="{FF2B5EF4-FFF2-40B4-BE49-F238E27FC236}">
                <a16:creationId xmlns:a16="http://schemas.microsoft.com/office/drawing/2014/main" id="{0DFDDFDB-4F36-9685-D32A-EA56C300BA5E}"/>
              </a:ext>
            </a:extLst>
          </p:cNvPr>
          <p:cNvSpPr/>
          <p:nvPr/>
        </p:nvSpPr>
        <p:spPr>
          <a:xfrm>
            <a:off x="1181365" y="4447616"/>
            <a:ext cx="300859" cy="289139"/>
          </a:xfrm>
          <a:prstGeom prst="ellipse">
            <a:avLst/>
          </a:prstGeom>
          <a:solidFill>
            <a:schemeClr val="accent4">
              <a:alpha val="9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sz="1600" ker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68588A6D-29D2-3533-0132-6FB41F226AFC}"/>
              </a:ext>
            </a:extLst>
          </p:cNvPr>
          <p:cNvSpPr txBox="1"/>
          <p:nvPr/>
        </p:nvSpPr>
        <p:spPr>
          <a:xfrm>
            <a:off x="1216783" y="4448309"/>
            <a:ext cx="198954" cy="23371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 defTabSz="457200">
              <a:defRPr/>
            </a:pPr>
            <a:r>
              <a:rPr lang="en-US" altLang="zh-CN" sz="1600" b="1" kern="0" dirty="0">
                <a:solidFill>
                  <a:srgbClr val="FFFFFF">
                    <a:lumMod val="9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字魂59号-创粗黑" panose="00000500000000000000" pitchFamily="2" charset="-122"/>
              </a:rPr>
              <a:t>4</a:t>
            </a:r>
            <a:endParaRPr lang="id-ID" sz="1600" b="1" kern="0" dirty="0">
              <a:solidFill>
                <a:srgbClr val="FFFFFF">
                  <a:lumMod val="95000"/>
                </a:srgb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21722C5-4E46-4AC6-BA43-30132FEA700D}"/>
              </a:ext>
            </a:extLst>
          </p:cNvPr>
          <p:cNvSpPr/>
          <p:nvPr/>
        </p:nvSpPr>
        <p:spPr>
          <a:xfrm>
            <a:off x="1692250" y="3740153"/>
            <a:ext cx="3884397" cy="335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80"/>
              </a:lnSpc>
            </a:pP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实习部门：数据中心软件 </a:t>
            </a: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-</a:t>
            </a: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 框架算法平台</a:t>
            </a:r>
            <a:endParaRPr lang="en-US" altLang="zh-CN" sz="1600" b="1" dirty="0">
              <a:solidFill>
                <a:schemeClr val="tx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阿里巴巴普惠体" panose="00020600040101010101" pitchFamily="18" charset="-122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7A9F15C-9345-93D3-01D4-8F471AEA26AF}"/>
              </a:ext>
            </a:extLst>
          </p:cNvPr>
          <p:cNvSpPr/>
          <p:nvPr/>
        </p:nvSpPr>
        <p:spPr>
          <a:xfrm>
            <a:off x="1687180" y="4425129"/>
            <a:ext cx="2321469" cy="335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80"/>
              </a:lnSpc>
            </a:pP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实习时间：</a:t>
            </a: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6.23</a:t>
            </a: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–</a:t>
            </a: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" panose="00020600040101010101" pitchFamily="18" charset="-122"/>
                <a:sym typeface="+mn-lt"/>
              </a:rPr>
              <a:t>9.12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EA524A4-414C-C713-7228-06E82FB404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169" r="20970" b="-1"/>
          <a:stretch>
            <a:fillRect/>
          </a:stretch>
        </p:blipFill>
        <p:spPr>
          <a:xfrm rot="639790">
            <a:off x="8192936" y="828265"/>
            <a:ext cx="2172489" cy="274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89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8479-2C80-CB3A-151B-12C1930A0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>
            <a:extLst>
              <a:ext uri="{FF2B5EF4-FFF2-40B4-BE49-F238E27FC236}">
                <a16:creationId xmlns:a16="http://schemas.microsoft.com/office/drawing/2014/main" id="{9071833C-713E-9625-D4E2-AB7D77A92596}"/>
              </a:ext>
            </a:extLst>
          </p:cNvPr>
          <p:cNvSpPr/>
          <p:nvPr/>
        </p:nvSpPr>
        <p:spPr>
          <a:xfrm>
            <a:off x="426848" y="4035637"/>
            <a:ext cx="11472543" cy="2218859"/>
          </a:xfrm>
          <a:prstGeom prst="roundRect">
            <a:avLst>
              <a:gd name="adj" fmla="val 8425"/>
            </a:avLst>
          </a:prstGeom>
          <a:solidFill>
            <a:schemeClr val="bg1"/>
          </a:solidFill>
          <a:ln>
            <a:noFill/>
          </a:ln>
          <a:effectLst>
            <a:outerShdw blurRad="238448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3BBC5514-B6CD-4526-90A7-168CFC9F0B0C}"/>
              </a:ext>
            </a:extLst>
          </p:cNvPr>
          <p:cNvSpPr/>
          <p:nvPr/>
        </p:nvSpPr>
        <p:spPr>
          <a:xfrm>
            <a:off x="426848" y="1315597"/>
            <a:ext cx="11472543" cy="2218858"/>
          </a:xfrm>
          <a:prstGeom prst="roundRect">
            <a:avLst>
              <a:gd name="adj" fmla="val 7298"/>
            </a:avLst>
          </a:prstGeom>
          <a:solidFill>
            <a:schemeClr val="bg1"/>
          </a:solidFill>
          <a:ln>
            <a:noFill/>
          </a:ln>
          <a:effectLst>
            <a:outerShdw blurRad="238448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B7BE58-933F-17AF-9F7F-E0156FF3776E}"/>
              </a:ext>
            </a:extLst>
          </p:cNvPr>
          <p:cNvSpPr txBox="1"/>
          <p:nvPr/>
        </p:nvSpPr>
        <p:spPr>
          <a:xfrm>
            <a:off x="3964853" y="1398865"/>
            <a:ext cx="4262286" cy="706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实验二：长输入 长输出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吞吐提高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13.2%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，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TTFT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降低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22.4%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BD39048-BB02-F36E-7688-E1F496DF7C73}"/>
              </a:ext>
            </a:extLst>
          </p:cNvPr>
          <p:cNvSpPr txBox="1"/>
          <p:nvPr/>
        </p:nvSpPr>
        <p:spPr>
          <a:xfrm>
            <a:off x="3790398" y="386528"/>
            <a:ext cx="4619217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2700" dirty="0" err="1"/>
              <a:t>vLLM</a:t>
            </a:r>
            <a:r>
              <a:rPr lang="zh-CN" altLang="en-US" sz="2700" dirty="0"/>
              <a:t>调度器优化方案与实践</a:t>
            </a:r>
            <a:endParaRPr sz="2700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3CAE911-64E1-E35A-2D8F-FFCC81063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00729"/>
              </p:ext>
            </p:extLst>
          </p:nvPr>
        </p:nvGraphicFramePr>
        <p:xfrm>
          <a:off x="526288" y="2121346"/>
          <a:ext cx="2404183" cy="1235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560">
                  <a:extLst>
                    <a:ext uri="{9D8B030D-6E8A-4147-A177-3AD203B41FA5}">
                      <a16:colId xmlns:a16="http://schemas.microsoft.com/office/drawing/2014/main" val="1404871260"/>
                    </a:ext>
                  </a:extLst>
                </a:gridCol>
                <a:gridCol w="717623">
                  <a:extLst>
                    <a:ext uri="{9D8B030D-6E8A-4147-A177-3AD203B41FA5}">
                      <a16:colId xmlns:a16="http://schemas.microsoft.com/office/drawing/2014/main" val="1837751044"/>
                    </a:ext>
                  </a:extLst>
                </a:gridCol>
              </a:tblGrid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random-input-</a:t>
                      </a:r>
                      <a:r>
                        <a:rPr lang="en-US" altLang="zh-CN" sz="1200" b="1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len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3000</a:t>
                      </a:r>
                      <a:endParaRPr lang="zh-CN" altLang="en-US" sz="1200" b="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64696"/>
                  </a:ext>
                </a:extLst>
              </a:tr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random-output-</a:t>
                      </a:r>
                      <a:r>
                        <a:rPr lang="en-US" altLang="zh-CN" sz="1200" b="1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len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3000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772702"/>
                  </a:ext>
                </a:extLst>
              </a:tr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min-prefix-tokens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2000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04072"/>
                  </a:ext>
                </a:extLst>
              </a:tr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max-prefix-tokens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3000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58682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7F872789-5176-A716-40C0-089729D499E9}"/>
              </a:ext>
            </a:extLst>
          </p:cNvPr>
          <p:cNvSpPr txBox="1"/>
          <p:nvPr/>
        </p:nvSpPr>
        <p:spPr>
          <a:xfrm>
            <a:off x="3790398" y="4040398"/>
            <a:ext cx="4611197" cy="706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实验三：短输入 长输出（前缀也设置为短）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此时</a:t>
            </a:r>
            <a:r>
              <a:rPr lang="en-US" altLang="zh-CN" sz="1200" dirty="0" err="1">
                <a:solidFill>
                  <a:srgbClr val="181818"/>
                </a:solidFill>
                <a:latin typeface="微软雅黑"/>
                <a:ea typeface="微软雅黑"/>
              </a:rPr>
              <a:t>kv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reuse</a:t>
            </a:r>
            <a:r>
              <a:rPr lang="zh-CN" altLang="en-US" sz="1200" dirty="0">
                <a:solidFill>
                  <a:srgbClr val="181818"/>
                </a:solidFill>
                <a:latin typeface="微软雅黑"/>
                <a:ea typeface="微软雅黑"/>
              </a:rPr>
              <a:t> 的程度对吞吐量影响不大</a:t>
            </a:r>
            <a:endParaRPr lang="en-US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2E560B0-A042-67A7-AE13-30A57515B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884842"/>
              </p:ext>
            </p:extLst>
          </p:nvPr>
        </p:nvGraphicFramePr>
        <p:xfrm>
          <a:off x="526288" y="4824337"/>
          <a:ext cx="2404183" cy="1235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560">
                  <a:extLst>
                    <a:ext uri="{9D8B030D-6E8A-4147-A177-3AD203B41FA5}">
                      <a16:colId xmlns:a16="http://schemas.microsoft.com/office/drawing/2014/main" val="1404871260"/>
                    </a:ext>
                  </a:extLst>
                </a:gridCol>
                <a:gridCol w="717623">
                  <a:extLst>
                    <a:ext uri="{9D8B030D-6E8A-4147-A177-3AD203B41FA5}">
                      <a16:colId xmlns:a16="http://schemas.microsoft.com/office/drawing/2014/main" val="1837751044"/>
                    </a:ext>
                  </a:extLst>
                </a:gridCol>
              </a:tblGrid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random-input-</a:t>
                      </a:r>
                      <a:r>
                        <a:rPr lang="en-US" altLang="zh-CN" sz="1200" b="1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len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300</a:t>
                      </a:r>
                      <a:endParaRPr lang="zh-CN" altLang="en-US" sz="1200" b="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64696"/>
                  </a:ext>
                </a:extLst>
              </a:tr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random-output-</a:t>
                      </a:r>
                      <a:r>
                        <a:rPr lang="en-US" altLang="zh-CN" sz="1200" b="1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len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3000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772702"/>
                  </a:ext>
                </a:extLst>
              </a:tr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min-prefix-tokens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200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04072"/>
                  </a:ext>
                </a:extLst>
              </a:tr>
              <a:tr h="3088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max-prefix-tokens</a:t>
                      </a:r>
                      <a:endParaRPr lang="zh-CN" altLang="en-US" sz="12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</a:rPr>
                        <a:t>: 300</a:t>
                      </a:r>
                      <a:endParaRPr lang="zh-CN" altLang="en-US" sz="12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586822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508B3723-EDB5-6FED-1233-D6A8F3304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163591"/>
              </p:ext>
            </p:extLst>
          </p:nvPr>
        </p:nvGraphicFramePr>
        <p:xfrm>
          <a:off x="3043008" y="2104892"/>
          <a:ext cx="8739197" cy="123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103827860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842061655"/>
                    </a:ext>
                  </a:extLst>
                </a:gridCol>
                <a:gridCol w="2633472">
                  <a:extLst>
                    <a:ext uri="{9D8B030D-6E8A-4147-A177-3AD203B41FA5}">
                      <a16:colId xmlns:a16="http://schemas.microsoft.com/office/drawing/2014/main" val="3181473412"/>
                    </a:ext>
                  </a:extLst>
                </a:gridCol>
                <a:gridCol w="2389632">
                  <a:extLst>
                    <a:ext uri="{9D8B030D-6E8A-4147-A177-3AD203B41FA5}">
                      <a16:colId xmlns:a16="http://schemas.microsoft.com/office/drawing/2014/main" val="2778625120"/>
                    </a:ext>
                  </a:extLst>
                </a:gridCol>
                <a:gridCol w="1267968">
                  <a:extLst>
                    <a:ext uri="{9D8B030D-6E8A-4147-A177-3AD203B41FA5}">
                      <a16:colId xmlns:a16="http://schemas.microsoft.com/office/drawing/2014/main" val="2450103918"/>
                    </a:ext>
                  </a:extLst>
                </a:gridCol>
                <a:gridCol w="1058237">
                  <a:extLst>
                    <a:ext uri="{9D8B030D-6E8A-4147-A177-3AD203B41FA5}">
                      <a16:colId xmlns:a16="http://schemas.microsoft.com/office/drawing/2014/main" val="585471705"/>
                    </a:ext>
                  </a:extLst>
                </a:gridCol>
              </a:tblGrid>
              <a:tr h="411798">
                <a:tc>
                  <a:txBody>
                    <a:bodyPr/>
                    <a:lstStyle/>
                    <a:p>
                      <a:pPr algn="ctr"/>
                      <a:endParaRPr lang="zh-CN" altLang="en-US" sz="1400" b="1" kern="12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 err="1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qps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Output token </a:t>
                      </a:r>
                      <a:r>
                        <a:rPr lang="en-US" altLang="zh-CN" sz="1400" b="1" kern="1200" dirty="0" err="1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thoughputs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Total token throughputs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Mean TTFT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P90 TPOT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445683"/>
                  </a:ext>
                </a:extLst>
              </a:tr>
              <a:tr h="4117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kern="1200" dirty="0">
                          <a:solidFill>
                            <a:srgbClr val="181818"/>
                          </a:solidFill>
                        </a:rPr>
                        <a:t>Before</a:t>
                      </a:r>
                      <a:endParaRPr lang="en-US" altLang="zh-CN" sz="14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0.18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575.02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1,608.40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198,558.65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36.72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445968"/>
                  </a:ext>
                </a:extLst>
              </a:tr>
              <a:tr h="4117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u="none" kern="1200" dirty="0">
                          <a:solidFill>
                            <a:srgbClr val="181818"/>
                          </a:solidFill>
                        </a:rPr>
                        <a:t>After</a:t>
                      </a:r>
                      <a:endParaRPr lang="en-US" altLang="zh-CN" sz="1400" b="1" u="none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u="sng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0.21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u="sng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651.44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u="sng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1,822.16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u="sng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154,112.31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46.97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457978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C48961FC-B0A8-EB82-7EF1-D2E973853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510813"/>
              </p:ext>
            </p:extLst>
          </p:nvPr>
        </p:nvGraphicFramePr>
        <p:xfrm>
          <a:off x="3043008" y="4824335"/>
          <a:ext cx="8751595" cy="123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103827860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842061655"/>
                    </a:ext>
                  </a:extLst>
                </a:gridCol>
                <a:gridCol w="2633472">
                  <a:extLst>
                    <a:ext uri="{9D8B030D-6E8A-4147-A177-3AD203B41FA5}">
                      <a16:colId xmlns:a16="http://schemas.microsoft.com/office/drawing/2014/main" val="3181473412"/>
                    </a:ext>
                  </a:extLst>
                </a:gridCol>
                <a:gridCol w="2389632">
                  <a:extLst>
                    <a:ext uri="{9D8B030D-6E8A-4147-A177-3AD203B41FA5}">
                      <a16:colId xmlns:a16="http://schemas.microsoft.com/office/drawing/2014/main" val="2778625120"/>
                    </a:ext>
                  </a:extLst>
                </a:gridCol>
                <a:gridCol w="1267968">
                  <a:extLst>
                    <a:ext uri="{9D8B030D-6E8A-4147-A177-3AD203B41FA5}">
                      <a16:colId xmlns:a16="http://schemas.microsoft.com/office/drawing/2014/main" val="2450103918"/>
                    </a:ext>
                  </a:extLst>
                </a:gridCol>
                <a:gridCol w="1070635">
                  <a:extLst>
                    <a:ext uri="{9D8B030D-6E8A-4147-A177-3AD203B41FA5}">
                      <a16:colId xmlns:a16="http://schemas.microsoft.com/office/drawing/2014/main" val="585471705"/>
                    </a:ext>
                  </a:extLst>
                </a:gridCol>
              </a:tblGrid>
              <a:tr h="411798">
                <a:tc>
                  <a:txBody>
                    <a:bodyPr/>
                    <a:lstStyle/>
                    <a:p>
                      <a:pPr algn="ctr"/>
                      <a:endParaRPr lang="zh-CN" altLang="en-US" sz="1400" b="1" kern="12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 err="1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qps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Output token </a:t>
                      </a:r>
                      <a:r>
                        <a:rPr lang="en-US" altLang="zh-CN" sz="1400" b="1" kern="1200" dirty="0" err="1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thoughputs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Total token throughputs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Mean TTFT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P90 TPOT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445683"/>
                  </a:ext>
                </a:extLst>
              </a:tr>
              <a:tr h="4117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kern="1200" dirty="0">
                          <a:solidFill>
                            <a:srgbClr val="181818"/>
                          </a:solidFill>
                        </a:rPr>
                        <a:t>Before</a:t>
                      </a:r>
                      <a:endParaRPr lang="en-US" altLang="zh-CN" sz="14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u="sng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1,343.63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u="sng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1,580.45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1,488.62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66.43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445968"/>
                  </a:ext>
                </a:extLst>
              </a:tr>
              <a:tr h="4117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u="none" kern="1200" dirty="0">
                          <a:solidFill>
                            <a:srgbClr val="181818"/>
                          </a:solidFill>
                        </a:rPr>
                        <a:t>After</a:t>
                      </a:r>
                      <a:endParaRPr lang="en-US" altLang="zh-CN" sz="1400" b="1" u="none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1,336.87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1,572.50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u="sng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1,467.03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65.33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457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4388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6BC59A-E869-0C4B-4C34-B02B1E3B2E9B}"/>
              </a:ext>
            </a:extLst>
          </p:cNvPr>
          <p:cNvSpPr txBox="1"/>
          <p:nvPr/>
        </p:nvSpPr>
        <p:spPr>
          <a:xfrm>
            <a:off x="2214680" y="3342217"/>
            <a:ext cx="7762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总结文档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https://aliyuque.antfin.com/mayiling.myl/zclnwd/if632myk44rbwg1k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424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FBFE-056A-9782-50D1-496BBFEF2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0471157B-D1CF-74B9-261F-28E9FEC8F13B}"/>
              </a:ext>
            </a:extLst>
          </p:cNvPr>
          <p:cNvSpPr txBox="1"/>
          <p:nvPr/>
        </p:nvSpPr>
        <p:spPr>
          <a:xfrm>
            <a:off x="3357189" y="378044"/>
            <a:ext cx="5477622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实习总结及个人成长</a:t>
            </a:r>
            <a:endParaRPr sz="27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5C7F21-2C5D-67E4-F618-2DEE96DB3947}"/>
              </a:ext>
            </a:extLst>
          </p:cNvPr>
          <p:cNvSpPr txBox="1"/>
          <p:nvPr/>
        </p:nvSpPr>
        <p:spPr>
          <a:xfrm>
            <a:off x="539923" y="1482203"/>
            <a:ext cx="11112154" cy="4198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技术成长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学会了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sglang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框架的调度算法，通过输出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等方式理解代码细节问题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profiler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工具进行性能分析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独立验证和测试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中的抢占细节，并分析其原因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针对现有方法的不足之处进行优化，通过反复实验得出有效的优化方法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个人收获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定期总结和记录，有助于梳理工作思路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“源码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-log-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博客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社区资源”结合，提高学习效率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分享与写作：应站在读者角度撰写文档，合理安排详略和顺序，而非只罗列技术点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BC857EC-5E38-60CD-20FA-51720BC596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04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B36C7D4-71C0-4C4B-340A-ED45B1ADFE07}"/>
              </a:ext>
            </a:extLst>
          </p:cNvPr>
          <p:cNvSpPr txBox="1"/>
          <p:nvPr/>
        </p:nvSpPr>
        <p:spPr>
          <a:xfrm>
            <a:off x="3876261" y="2705725"/>
            <a:ext cx="44394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Thanks</a:t>
            </a:r>
            <a:endParaRPr kumimoji="1" lang="zh-CN" altLang="en-US" sz="8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B96FA29-E97C-A06F-2BB2-8EBBB8E65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803" y="2705725"/>
            <a:ext cx="424579" cy="5044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/>
          <p:cNvSpPr txBox="1"/>
          <p:nvPr/>
        </p:nvSpPr>
        <p:spPr>
          <a:xfrm>
            <a:off x="0" y="1157234"/>
            <a:ext cx="12192000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algn="ctr"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目录</a:t>
            </a:r>
            <a:endParaRPr lang="en-US" altLang="zh-CN" sz="27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530B1A-6606-85ED-8330-415E94E538D8}"/>
              </a:ext>
            </a:extLst>
          </p:cNvPr>
          <p:cNvSpPr txBox="1"/>
          <p:nvPr/>
        </p:nvSpPr>
        <p:spPr>
          <a:xfrm>
            <a:off x="3666489" y="1994109"/>
            <a:ext cx="4859023" cy="3290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514350" defTabSz="228600">
              <a:lnSpc>
                <a:spcPct val="200000"/>
              </a:lnSpc>
              <a:buFont typeface="+mj-lt"/>
              <a:buAutoNum type="arabicPeriod"/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b="1" dirty="0">
                <a:solidFill>
                  <a:srgbClr val="373737"/>
                </a:solidFill>
                <a:latin typeface="Microsoft YaHei"/>
                <a:ea typeface="Microsoft YaHei"/>
              </a:rPr>
              <a:t>实习期间的学习与技能储备</a:t>
            </a:r>
            <a:endParaRPr lang="en-US" altLang="zh-CN" sz="2700" b="1" dirty="0">
              <a:solidFill>
                <a:srgbClr val="373737"/>
              </a:solidFill>
              <a:latin typeface="Microsoft YaHei"/>
              <a:ea typeface="Microsoft YaHei"/>
            </a:endParaRPr>
          </a:p>
          <a:p>
            <a:pPr marL="171450" indent="-514350" defTabSz="228600">
              <a:lnSpc>
                <a:spcPct val="200000"/>
              </a:lnSpc>
              <a:buFont typeface="+mj-lt"/>
              <a:buAutoNum type="arabicPeriod"/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b="1" dirty="0">
                <a:solidFill>
                  <a:srgbClr val="373737"/>
                </a:solidFill>
                <a:latin typeface="Microsoft YaHei"/>
                <a:ea typeface="Microsoft YaHei"/>
              </a:rPr>
              <a:t>问题解决与实践探索</a:t>
            </a:r>
            <a:endParaRPr lang="en-US" altLang="zh-CN" sz="2700" b="1" dirty="0">
              <a:solidFill>
                <a:srgbClr val="373737"/>
              </a:solidFill>
              <a:latin typeface="Microsoft YaHei"/>
              <a:ea typeface="Microsoft YaHei"/>
            </a:endParaRPr>
          </a:p>
          <a:p>
            <a:pPr marL="171450" indent="-514350" defTabSz="228600">
              <a:lnSpc>
                <a:spcPct val="200000"/>
              </a:lnSpc>
              <a:buFont typeface="+mj-lt"/>
              <a:buAutoNum type="arabicPeriod"/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b="1" dirty="0">
                <a:solidFill>
                  <a:srgbClr val="373737"/>
                </a:solidFill>
                <a:latin typeface="Microsoft YaHei"/>
                <a:ea typeface="Microsoft YaHei"/>
              </a:rPr>
              <a:t>调度器优化方案</a:t>
            </a:r>
            <a:endParaRPr lang="en-US" altLang="zh-CN" sz="2700" b="1" dirty="0">
              <a:solidFill>
                <a:srgbClr val="373737"/>
              </a:solidFill>
              <a:latin typeface="Microsoft YaHei"/>
              <a:ea typeface="Microsoft YaHei"/>
            </a:endParaRPr>
          </a:p>
          <a:p>
            <a:pPr marL="171450" indent="-514350" defTabSz="228600">
              <a:lnSpc>
                <a:spcPct val="200000"/>
              </a:lnSpc>
              <a:buFont typeface="+mj-lt"/>
              <a:buAutoNum type="arabicPeriod"/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b="1" dirty="0">
                <a:solidFill>
                  <a:srgbClr val="373737"/>
                </a:solidFill>
                <a:latin typeface="Microsoft YaHei"/>
                <a:ea typeface="Microsoft YaHei"/>
              </a:rPr>
              <a:t>实习总结与个人成长</a:t>
            </a:r>
            <a:endParaRPr lang="en-US" altLang="zh-CN" sz="2700" b="1" dirty="0">
              <a:solidFill>
                <a:srgbClr val="373737"/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6D15-8393-D64D-C471-C23925576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07A6DF-8DE1-B828-6829-6436F84BC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792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b="1" dirty="0">
                <a:solidFill>
                  <a:srgbClr val="373737"/>
                </a:solidFill>
                <a:latin typeface="Microsoft YaHei"/>
                <a:ea typeface="Microsoft YaHei"/>
              </a:rPr>
              <a:t>实习期间的学习与技能储备</a:t>
            </a:r>
            <a:endParaRPr kumimoji="1" lang="zh-CN" altLang="en-US" sz="20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FC7D2E2-20C7-CCDC-47DD-5E70ADDC6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342977"/>
              </p:ext>
            </p:extLst>
          </p:nvPr>
        </p:nvGraphicFramePr>
        <p:xfrm>
          <a:off x="3570224" y="3163486"/>
          <a:ext cx="505155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440">
                  <a:extLst>
                    <a:ext uri="{9D8B030D-6E8A-4147-A177-3AD203B41FA5}">
                      <a16:colId xmlns:a16="http://schemas.microsoft.com/office/drawing/2014/main" val="395461455"/>
                    </a:ext>
                  </a:extLst>
                </a:gridCol>
                <a:gridCol w="4706112">
                  <a:extLst>
                    <a:ext uri="{9D8B030D-6E8A-4147-A177-3AD203B41FA5}">
                      <a16:colId xmlns:a16="http://schemas.microsoft.com/office/drawing/2014/main" val="132217036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zh-CN" sz="16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1.</a:t>
                      </a:r>
                      <a:r>
                        <a:rPr lang="zh-CN" altLang="en-US" sz="16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6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VLLM</a:t>
                      </a:r>
                      <a:endParaRPr lang="zh-CN" altLang="en-US" sz="16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63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zh-CN" altLang="en-US" sz="18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调度策略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273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6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KV</a:t>
                      </a:r>
                      <a:r>
                        <a:rPr lang="zh-CN" altLang="en-US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cache</a:t>
                      </a:r>
                      <a:r>
                        <a:rPr lang="zh-CN" altLang="en-US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管理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83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6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不同</a:t>
                      </a:r>
                      <a:r>
                        <a:rPr lang="en-US" altLang="zh-CN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attention</a:t>
                      </a:r>
                      <a:r>
                        <a:rPr lang="zh-CN" altLang="en-US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backend</a:t>
                      </a:r>
                      <a:r>
                        <a:rPr lang="zh-CN" altLang="en-US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的</a:t>
                      </a:r>
                      <a:r>
                        <a:rPr lang="en-US" altLang="zh-CN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CUDA</a:t>
                      </a:r>
                      <a:r>
                        <a:rPr lang="zh-CN" altLang="en-US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Graph</a:t>
                      </a:r>
                      <a:r>
                        <a:rPr lang="zh-CN" altLang="en-US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行为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95164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zh-CN" sz="16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2.</a:t>
                      </a:r>
                      <a:r>
                        <a:rPr lang="zh-CN" altLang="en-US" sz="1600" b="1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600" b="1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SGLang</a:t>
                      </a:r>
                      <a:endParaRPr lang="zh-CN" altLang="en-US" sz="1600" b="1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853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6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调度策略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9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6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KV</a:t>
                      </a:r>
                      <a:r>
                        <a:rPr lang="zh-CN" altLang="en-US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cache</a:t>
                      </a:r>
                      <a:r>
                        <a:rPr lang="zh-CN" altLang="en-US" sz="16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管理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228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01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F19E5-15BD-2747-A56A-84B47571A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4B37B3AB-C2C8-BF63-5F50-88FBEFFD4D81}"/>
              </a:ext>
            </a:extLst>
          </p:cNvPr>
          <p:cNvSpPr txBox="1"/>
          <p:nvPr/>
        </p:nvSpPr>
        <p:spPr>
          <a:xfrm>
            <a:off x="3968342" y="407257"/>
            <a:ext cx="42553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实习期间的学习与技能储备</a:t>
            </a:r>
            <a:endParaRPr sz="27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A5D2EA-A020-34AC-78CA-6F48DCD8B98C}"/>
              </a:ext>
            </a:extLst>
          </p:cNvPr>
          <p:cNvSpPr txBox="1"/>
          <p:nvPr/>
        </p:nvSpPr>
        <p:spPr>
          <a:xfrm>
            <a:off x="233125" y="1110745"/>
            <a:ext cx="1729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vLLM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的调度策略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6B5C6987-76C7-A6FB-367C-45B2687D23B3}"/>
              </a:ext>
            </a:extLst>
          </p:cNvPr>
          <p:cNvCxnSpPr/>
          <p:nvPr/>
        </p:nvCxnSpPr>
        <p:spPr>
          <a:xfrm>
            <a:off x="233125" y="1472134"/>
            <a:ext cx="331474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B866754A-A581-7949-9079-83562B6E8506}"/>
              </a:ext>
            </a:extLst>
          </p:cNvPr>
          <p:cNvCxnSpPr>
            <a:cxnSpLocks/>
          </p:cNvCxnSpPr>
          <p:nvPr/>
        </p:nvCxnSpPr>
        <p:spPr>
          <a:xfrm flipV="1">
            <a:off x="5180531" y="4170366"/>
            <a:ext cx="6040484" cy="3048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257EF616-C555-CFBB-0482-EAD0A6202227}"/>
              </a:ext>
            </a:extLst>
          </p:cNvPr>
          <p:cNvSpPr txBox="1"/>
          <p:nvPr/>
        </p:nvSpPr>
        <p:spPr>
          <a:xfrm>
            <a:off x="353568" y="1617873"/>
            <a:ext cx="3962400" cy="149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running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队列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85750" indent="-2857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存储内容：当前已经被分配资源并正在执行的请求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数据结构：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</a:p>
          <a:p>
            <a:pPr marL="285750" indent="-2857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KVCache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running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队列的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KV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全部保留，不允许被驱逐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A6437F1D-AACF-662C-027E-53C0802503F7}"/>
              </a:ext>
            </a:extLst>
          </p:cNvPr>
          <p:cNvGrpSpPr/>
          <p:nvPr/>
        </p:nvGrpSpPr>
        <p:grpSpPr>
          <a:xfrm>
            <a:off x="5075710" y="1384118"/>
            <a:ext cx="5886087" cy="2563031"/>
            <a:chOff x="479913" y="1186581"/>
            <a:chExt cx="5886087" cy="2563031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2C04CA0-529B-5238-2B87-27BA7ACC97D6}"/>
                </a:ext>
              </a:extLst>
            </p:cNvPr>
            <p:cNvSpPr txBox="1"/>
            <p:nvPr/>
          </p:nvSpPr>
          <p:spPr>
            <a:xfrm>
              <a:off x="479913" y="1679080"/>
              <a:ext cx="9845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1.</a:t>
              </a:r>
              <a:r>
                <a:rPr kumimoji="1"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尝试调度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5607CF9-FE05-FD0D-5BE7-A0AB616AD609}"/>
                </a:ext>
              </a:extLst>
            </p:cNvPr>
            <p:cNvSpPr/>
            <p:nvPr/>
          </p:nvSpPr>
          <p:spPr>
            <a:xfrm>
              <a:off x="1529058" y="1462680"/>
              <a:ext cx="270000" cy="26950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EC46062-0FD6-CD10-B832-054D9FC4A5EE}"/>
                </a:ext>
              </a:extLst>
            </p:cNvPr>
            <p:cNvSpPr/>
            <p:nvPr/>
          </p:nvSpPr>
          <p:spPr>
            <a:xfrm>
              <a:off x="1799058" y="1462680"/>
              <a:ext cx="270000" cy="2695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23135EB-F3DC-F62F-C7F3-208B4CCA2369}"/>
                </a:ext>
              </a:extLst>
            </p:cNvPr>
            <p:cNvSpPr/>
            <p:nvPr/>
          </p:nvSpPr>
          <p:spPr>
            <a:xfrm>
              <a:off x="2069058" y="1462680"/>
              <a:ext cx="270000" cy="2695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3ED4C4F-C389-94C3-3459-8A93559EAB5E}"/>
                </a:ext>
              </a:extLst>
            </p:cNvPr>
            <p:cNvSpPr/>
            <p:nvPr/>
          </p:nvSpPr>
          <p:spPr>
            <a:xfrm>
              <a:off x="2339058" y="1462680"/>
              <a:ext cx="270000" cy="2695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ECB530B-B503-FDE7-995A-C95960F61C57}"/>
                </a:ext>
              </a:extLst>
            </p:cNvPr>
            <p:cNvSpPr/>
            <p:nvPr/>
          </p:nvSpPr>
          <p:spPr>
            <a:xfrm>
              <a:off x="2609058" y="1462680"/>
              <a:ext cx="270000" cy="2695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55D22E-AD86-7982-A8C6-189A5ED24843}"/>
                </a:ext>
              </a:extLst>
            </p:cNvPr>
            <p:cNvSpPr/>
            <p:nvPr/>
          </p:nvSpPr>
          <p:spPr>
            <a:xfrm>
              <a:off x="2879058" y="1462680"/>
              <a:ext cx="270000" cy="2695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4F3DFD1-46ED-DDDA-8550-E27406D40972}"/>
                </a:ext>
              </a:extLst>
            </p:cNvPr>
            <p:cNvSpPr/>
            <p:nvPr/>
          </p:nvSpPr>
          <p:spPr>
            <a:xfrm>
              <a:off x="3149058" y="1462680"/>
              <a:ext cx="270000" cy="2695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7BDC704-FB7B-3EF4-8BED-B96D6C692A6F}"/>
                </a:ext>
              </a:extLst>
            </p:cNvPr>
            <p:cNvSpPr/>
            <p:nvPr/>
          </p:nvSpPr>
          <p:spPr>
            <a:xfrm>
              <a:off x="3419058" y="1462680"/>
              <a:ext cx="270000" cy="2695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950A279-98B4-05DF-0D04-06C94B2A30C8}"/>
                </a:ext>
              </a:extLst>
            </p:cNvPr>
            <p:cNvSpPr txBox="1"/>
            <p:nvPr/>
          </p:nvSpPr>
          <p:spPr>
            <a:xfrm>
              <a:off x="2125567" y="1186581"/>
              <a:ext cx="10182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running</a:t>
              </a:r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list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" name="任意形状 48">
              <a:extLst>
                <a:ext uri="{FF2B5EF4-FFF2-40B4-BE49-F238E27FC236}">
                  <a16:creationId xmlns:a16="http://schemas.microsoft.com/office/drawing/2014/main" id="{DCCB994C-A53E-C789-D59E-A8789450F10A}"/>
                </a:ext>
              </a:extLst>
            </p:cNvPr>
            <p:cNvSpPr/>
            <p:nvPr/>
          </p:nvSpPr>
          <p:spPr>
            <a:xfrm>
              <a:off x="1429370" y="1598798"/>
              <a:ext cx="219916" cy="437565"/>
            </a:xfrm>
            <a:custGeom>
              <a:avLst/>
              <a:gdLst>
                <a:gd name="connsiteX0" fmla="*/ 219916 w 219916"/>
                <a:gd name="connsiteY0" fmla="*/ 0 h 437565"/>
                <a:gd name="connsiteX1" fmla="*/ 6743 w 219916"/>
                <a:gd name="connsiteY1" fmla="*/ 201953 h 437565"/>
                <a:gd name="connsiteX2" fmla="*/ 74061 w 219916"/>
                <a:gd name="connsiteY2" fmla="*/ 437565 h 43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916" h="437565">
                  <a:moveTo>
                    <a:pt x="219916" y="0"/>
                  </a:moveTo>
                  <a:cubicBezTo>
                    <a:pt x="125484" y="64513"/>
                    <a:pt x="31052" y="129026"/>
                    <a:pt x="6743" y="201953"/>
                  </a:cubicBezTo>
                  <a:cubicBezTo>
                    <a:pt x="-17566" y="274881"/>
                    <a:pt x="28247" y="356223"/>
                    <a:pt x="74061" y="437565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949EFEE-31EC-296C-2B31-79AA814D2273}"/>
                </a:ext>
              </a:extLst>
            </p:cNvPr>
            <p:cNvSpPr txBox="1"/>
            <p:nvPr/>
          </p:nvSpPr>
          <p:spPr>
            <a:xfrm>
              <a:off x="1495557" y="1957190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申请</a:t>
              </a:r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block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2B429F1D-4985-81D3-6E24-977270A1AEB5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2385544" y="2095689"/>
              <a:ext cx="51795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1F746A7-6D1D-E33D-B068-BCA437503DAF}"/>
                </a:ext>
              </a:extLst>
            </p:cNvPr>
            <p:cNvSpPr txBox="1"/>
            <p:nvPr/>
          </p:nvSpPr>
          <p:spPr>
            <a:xfrm>
              <a:off x="2339058" y="184884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成功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071C8B0-603A-6B06-B2E3-323920A10F7B}"/>
                </a:ext>
              </a:extLst>
            </p:cNvPr>
            <p:cNvSpPr txBox="1"/>
            <p:nvPr/>
          </p:nvSpPr>
          <p:spPr>
            <a:xfrm>
              <a:off x="2903496" y="1957189"/>
              <a:ext cx="2661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将</a:t>
              </a:r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req</a:t>
              </a:r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加入</a:t>
              </a:r>
              <a:r>
                <a:rPr kumimoji="1" lang="en-US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scheduled_running_reqs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" name="任意形状 53">
              <a:extLst>
                <a:ext uri="{FF2B5EF4-FFF2-40B4-BE49-F238E27FC236}">
                  <a16:creationId xmlns:a16="http://schemas.microsoft.com/office/drawing/2014/main" id="{B7E0588E-9258-C000-9407-190DBB27FE99}"/>
                </a:ext>
              </a:extLst>
            </p:cNvPr>
            <p:cNvSpPr/>
            <p:nvPr/>
          </p:nvSpPr>
          <p:spPr>
            <a:xfrm>
              <a:off x="1721553" y="2246043"/>
              <a:ext cx="195754" cy="600251"/>
            </a:xfrm>
            <a:custGeom>
              <a:avLst/>
              <a:gdLst>
                <a:gd name="connsiteX0" fmla="*/ 38679 w 195754"/>
                <a:gd name="connsiteY0" fmla="*/ 0 h 600251"/>
                <a:gd name="connsiteX1" fmla="*/ 10630 w 195754"/>
                <a:gd name="connsiteY1" fmla="*/ 319760 h 600251"/>
                <a:gd name="connsiteX2" fmla="*/ 195754 w 195754"/>
                <a:gd name="connsiteY2" fmla="*/ 600251 h 60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754" h="600251">
                  <a:moveTo>
                    <a:pt x="38679" y="0"/>
                  </a:moveTo>
                  <a:cubicBezTo>
                    <a:pt x="11565" y="109859"/>
                    <a:pt x="-15549" y="219718"/>
                    <a:pt x="10630" y="319760"/>
                  </a:cubicBezTo>
                  <a:cubicBezTo>
                    <a:pt x="36809" y="419802"/>
                    <a:pt x="183599" y="575942"/>
                    <a:pt x="195754" y="600251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BEB3C61C-9061-104D-690E-643D1F6F0AAC}"/>
                </a:ext>
              </a:extLst>
            </p:cNvPr>
            <p:cNvSpPr txBox="1"/>
            <p:nvPr/>
          </p:nvSpPr>
          <p:spPr>
            <a:xfrm>
              <a:off x="1235970" y="234876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失败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DC9E5A9-DE47-C751-A462-07276335C744}"/>
                </a:ext>
              </a:extLst>
            </p:cNvPr>
            <p:cNvSpPr txBox="1"/>
            <p:nvPr/>
          </p:nvSpPr>
          <p:spPr>
            <a:xfrm>
              <a:off x="1733929" y="2407668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2.</a:t>
              </a:r>
              <a:r>
                <a:rPr kumimoji="1"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抢占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27B310A2-7500-C951-38AC-E842FA0AB40C}"/>
                </a:ext>
              </a:extLst>
            </p:cNvPr>
            <p:cNvSpPr/>
            <p:nvPr/>
          </p:nvSpPr>
          <p:spPr>
            <a:xfrm>
              <a:off x="1559787" y="2905196"/>
              <a:ext cx="270000" cy="26950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886FE50-53DB-77EA-A186-66A8AE5B382E}"/>
                </a:ext>
              </a:extLst>
            </p:cNvPr>
            <p:cNvSpPr/>
            <p:nvPr/>
          </p:nvSpPr>
          <p:spPr>
            <a:xfrm>
              <a:off x="1829787" y="2905196"/>
              <a:ext cx="270000" cy="2695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DB3AD6A-F6D7-B390-D9D8-1AD651EA8CF5}"/>
                </a:ext>
              </a:extLst>
            </p:cNvPr>
            <p:cNvSpPr/>
            <p:nvPr/>
          </p:nvSpPr>
          <p:spPr>
            <a:xfrm>
              <a:off x="2099787" y="2905196"/>
              <a:ext cx="270000" cy="2695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6AD8B78-FF03-3915-7C3B-A7783D9E6F41}"/>
                </a:ext>
              </a:extLst>
            </p:cNvPr>
            <p:cNvSpPr/>
            <p:nvPr/>
          </p:nvSpPr>
          <p:spPr>
            <a:xfrm>
              <a:off x="2369787" y="2905196"/>
              <a:ext cx="270000" cy="2695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0AC6E6F-7CF4-3BF2-27B8-D555F9F045B7}"/>
                </a:ext>
              </a:extLst>
            </p:cNvPr>
            <p:cNvSpPr/>
            <p:nvPr/>
          </p:nvSpPr>
          <p:spPr>
            <a:xfrm>
              <a:off x="2639787" y="2905196"/>
              <a:ext cx="270000" cy="2695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3FB3EA82-1E99-308A-FFD5-566401B2556C}"/>
                </a:ext>
              </a:extLst>
            </p:cNvPr>
            <p:cNvSpPr/>
            <p:nvPr/>
          </p:nvSpPr>
          <p:spPr>
            <a:xfrm>
              <a:off x="2909787" y="2905196"/>
              <a:ext cx="270000" cy="2695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D9659C1-A662-5105-ED72-F515D632DF97}"/>
                </a:ext>
              </a:extLst>
            </p:cNvPr>
            <p:cNvSpPr/>
            <p:nvPr/>
          </p:nvSpPr>
          <p:spPr>
            <a:xfrm>
              <a:off x="3179787" y="2905196"/>
              <a:ext cx="270000" cy="2695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B0099B37-EC28-5FC0-18EA-6719ABE3A10F}"/>
                </a:ext>
              </a:extLst>
            </p:cNvPr>
            <p:cNvSpPr/>
            <p:nvPr/>
          </p:nvSpPr>
          <p:spPr>
            <a:xfrm>
              <a:off x="3449787" y="2905196"/>
              <a:ext cx="270000" cy="269508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9DCA711F-EE04-875D-329E-119C349CB06A}"/>
                </a:ext>
              </a:extLst>
            </p:cNvPr>
            <p:cNvSpPr txBox="1"/>
            <p:nvPr/>
          </p:nvSpPr>
          <p:spPr>
            <a:xfrm>
              <a:off x="2156296" y="2629097"/>
              <a:ext cx="10182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running</a:t>
              </a:r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list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A1A64B20-2569-8231-2682-A7BF875B77FE}"/>
                </a:ext>
              </a:extLst>
            </p:cNvPr>
            <p:cNvSpPr/>
            <p:nvPr/>
          </p:nvSpPr>
          <p:spPr>
            <a:xfrm>
              <a:off x="4206000" y="2905196"/>
              <a:ext cx="270000" cy="269508"/>
            </a:xfrm>
            <a:prstGeom prst="rect">
              <a:avLst/>
            </a:prstGeom>
            <a:pattFill prst="wdDnDiag">
              <a:fgClr>
                <a:schemeClr val="accent6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FD8A815B-D786-D2E4-81E0-4CAEF2EFD2E8}"/>
                </a:ext>
              </a:extLst>
            </p:cNvPr>
            <p:cNvSpPr/>
            <p:nvPr/>
          </p:nvSpPr>
          <p:spPr>
            <a:xfrm>
              <a:off x="4476000" y="2905196"/>
              <a:ext cx="270000" cy="26950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2CFEFB6-7846-F027-B50B-8622406DADB1}"/>
                </a:ext>
              </a:extLst>
            </p:cNvPr>
            <p:cNvSpPr/>
            <p:nvPr/>
          </p:nvSpPr>
          <p:spPr>
            <a:xfrm>
              <a:off x="4746000" y="2905196"/>
              <a:ext cx="270000" cy="26950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5077D64-E809-17AB-7D53-812E579459FB}"/>
                </a:ext>
              </a:extLst>
            </p:cNvPr>
            <p:cNvSpPr/>
            <p:nvPr/>
          </p:nvSpPr>
          <p:spPr>
            <a:xfrm>
              <a:off x="5016000" y="2905196"/>
              <a:ext cx="270000" cy="26950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3AF0063B-E081-954F-4F94-FEDC39E512DA}"/>
                </a:ext>
              </a:extLst>
            </p:cNvPr>
            <p:cNvSpPr/>
            <p:nvPr/>
          </p:nvSpPr>
          <p:spPr>
            <a:xfrm>
              <a:off x="5286000" y="2905196"/>
              <a:ext cx="270000" cy="26950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DB20209-1BBF-1F3F-9281-B0876EC4F1E0}"/>
                </a:ext>
              </a:extLst>
            </p:cNvPr>
            <p:cNvSpPr/>
            <p:nvPr/>
          </p:nvSpPr>
          <p:spPr>
            <a:xfrm>
              <a:off x="5556000" y="2905196"/>
              <a:ext cx="270000" cy="26950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18DFD1D-7D42-C26E-F42D-755582A7CC46}"/>
                </a:ext>
              </a:extLst>
            </p:cNvPr>
            <p:cNvSpPr/>
            <p:nvPr/>
          </p:nvSpPr>
          <p:spPr>
            <a:xfrm>
              <a:off x="5826000" y="2905196"/>
              <a:ext cx="270000" cy="26950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CE1571C6-A8D1-B9B6-4AEC-DFA94957B7D2}"/>
                </a:ext>
              </a:extLst>
            </p:cNvPr>
            <p:cNvSpPr/>
            <p:nvPr/>
          </p:nvSpPr>
          <p:spPr>
            <a:xfrm>
              <a:off x="6096000" y="2905196"/>
              <a:ext cx="270000" cy="26950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52BB885-1A56-BABE-380C-21EC71B508B6}"/>
                </a:ext>
              </a:extLst>
            </p:cNvPr>
            <p:cNvSpPr txBox="1"/>
            <p:nvPr/>
          </p:nvSpPr>
          <p:spPr>
            <a:xfrm>
              <a:off x="4746000" y="2629096"/>
              <a:ext cx="1233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waiting</a:t>
              </a:r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deque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5" name="任意形状 74">
              <a:extLst>
                <a:ext uri="{FF2B5EF4-FFF2-40B4-BE49-F238E27FC236}">
                  <a16:creationId xmlns:a16="http://schemas.microsoft.com/office/drawing/2014/main" id="{F654BCE6-11F2-9B1D-DE43-612A8CC86BE6}"/>
                </a:ext>
              </a:extLst>
            </p:cNvPr>
            <p:cNvSpPr/>
            <p:nvPr/>
          </p:nvSpPr>
          <p:spPr>
            <a:xfrm>
              <a:off x="3551013" y="3119058"/>
              <a:ext cx="718057" cy="185860"/>
            </a:xfrm>
            <a:custGeom>
              <a:avLst/>
              <a:gdLst>
                <a:gd name="connsiteX0" fmla="*/ 0 w 718057"/>
                <a:gd name="connsiteY0" fmla="*/ 0 h 185860"/>
                <a:gd name="connsiteX1" fmla="*/ 291711 w 718057"/>
                <a:gd name="connsiteY1" fmla="*/ 185124 h 185860"/>
                <a:gd name="connsiteX2" fmla="*/ 718057 w 718057"/>
                <a:gd name="connsiteY2" fmla="*/ 67317 h 18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8057" h="185860">
                  <a:moveTo>
                    <a:pt x="0" y="0"/>
                  </a:moveTo>
                  <a:cubicBezTo>
                    <a:pt x="86017" y="86952"/>
                    <a:pt x="172035" y="173905"/>
                    <a:pt x="291711" y="185124"/>
                  </a:cubicBezTo>
                  <a:cubicBezTo>
                    <a:pt x="411387" y="196343"/>
                    <a:pt x="627365" y="75732"/>
                    <a:pt x="718057" y="67317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2CB0416B-783A-3C67-8944-CF1086A57B33}"/>
                </a:ext>
              </a:extLst>
            </p:cNvPr>
            <p:cNvSpPr txBox="1"/>
            <p:nvPr/>
          </p:nvSpPr>
          <p:spPr>
            <a:xfrm>
              <a:off x="2657422" y="3287947"/>
              <a:ext cx="2505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waiting.prepend_request</a:t>
              </a:r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(req)</a:t>
              </a:r>
            </a:p>
            <a:p>
              <a:pPr algn="ctr"/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被抢占的</a:t>
              </a:r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req</a:t>
              </a:r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插入</a:t>
              </a:r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waiting</a:t>
              </a:r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队列头部</a:t>
              </a:r>
            </a:p>
          </p:txBody>
        </p:sp>
        <p:sp>
          <p:nvSpPr>
            <p:cNvPr id="77" name="任意形状 76">
              <a:extLst>
                <a:ext uri="{FF2B5EF4-FFF2-40B4-BE49-F238E27FC236}">
                  <a16:creationId xmlns:a16="http://schemas.microsoft.com/office/drawing/2014/main" id="{7688F8D6-E88E-C8CB-255B-1A127D291498}"/>
                </a:ext>
              </a:extLst>
            </p:cNvPr>
            <p:cNvSpPr/>
            <p:nvPr/>
          </p:nvSpPr>
          <p:spPr>
            <a:xfrm>
              <a:off x="2125567" y="2242496"/>
              <a:ext cx="1144462" cy="549458"/>
            </a:xfrm>
            <a:custGeom>
              <a:avLst/>
              <a:gdLst>
                <a:gd name="connsiteX0" fmla="*/ 936840 w 936840"/>
                <a:gd name="connsiteY0" fmla="*/ 504883 h 504883"/>
                <a:gd name="connsiteX1" fmla="*/ 774155 w 936840"/>
                <a:gd name="connsiteY1" fmla="*/ 151465 h 504883"/>
                <a:gd name="connsiteX2" fmla="*/ 0 w 936840"/>
                <a:gd name="connsiteY2" fmla="*/ 0 h 50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6840" h="504883">
                  <a:moveTo>
                    <a:pt x="936840" y="504883"/>
                  </a:moveTo>
                  <a:cubicBezTo>
                    <a:pt x="933567" y="370247"/>
                    <a:pt x="930295" y="235612"/>
                    <a:pt x="774155" y="151465"/>
                  </a:cubicBezTo>
                  <a:cubicBezTo>
                    <a:pt x="618015" y="67318"/>
                    <a:pt x="191669" y="39269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9399A985-E7D6-D050-F381-BA0AE21E9CF4}"/>
                </a:ext>
              </a:extLst>
            </p:cNvPr>
            <p:cNvSpPr txBox="1"/>
            <p:nvPr/>
          </p:nvSpPr>
          <p:spPr>
            <a:xfrm>
              <a:off x="3179787" y="2348766"/>
              <a:ext cx="12923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3.</a:t>
              </a:r>
              <a:r>
                <a:rPr kumimoji="1"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再次尝试调度</a:t>
              </a:r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6AB96E53-02B7-09AB-D076-AA8430D32645}"/>
              </a:ext>
            </a:extLst>
          </p:cNvPr>
          <p:cNvGrpSpPr/>
          <p:nvPr/>
        </p:nvGrpSpPr>
        <p:grpSpPr>
          <a:xfrm>
            <a:off x="4499340" y="4424063"/>
            <a:ext cx="7402866" cy="1944882"/>
            <a:chOff x="4426601" y="4345200"/>
            <a:chExt cx="7402866" cy="1944882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29578DA7-B203-E5C1-381E-EE3B370C7885}"/>
                </a:ext>
              </a:extLst>
            </p:cNvPr>
            <p:cNvSpPr/>
            <p:nvPr/>
          </p:nvSpPr>
          <p:spPr>
            <a:xfrm>
              <a:off x="5507289" y="4622199"/>
              <a:ext cx="270000" cy="26950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8DC7147B-36E3-952F-55AA-01432EE41C5F}"/>
                </a:ext>
              </a:extLst>
            </p:cNvPr>
            <p:cNvSpPr/>
            <p:nvPr/>
          </p:nvSpPr>
          <p:spPr>
            <a:xfrm>
              <a:off x="5777289" y="4622199"/>
              <a:ext cx="270000" cy="26950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33A6C382-9C40-B496-17FB-9F17B42DD96F}"/>
                </a:ext>
              </a:extLst>
            </p:cNvPr>
            <p:cNvSpPr/>
            <p:nvPr/>
          </p:nvSpPr>
          <p:spPr>
            <a:xfrm>
              <a:off x="6047289" y="4622199"/>
              <a:ext cx="270000" cy="26950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8EF24732-53A5-0103-9729-329E6E28629F}"/>
                </a:ext>
              </a:extLst>
            </p:cNvPr>
            <p:cNvSpPr/>
            <p:nvPr/>
          </p:nvSpPr>
          <p:spPr>
            <a:xfrm>
              <a:off x="6317289" y="4622199"/>
              <a:ext cx="270000" cy="26950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DECD8A4-EE48-581A-3974-E8828787A89D}"/>
                </a:ext>
              </a:extLst>
            </p:cNvPr>
            <p:cNvSpPr/>
            <p:nvPr/>
          </p:nvSpPr>
          <p:spPr>
            <a:xfrm>
              <a:off x="6587289" y="4622199"/>
              <a:ext cx="270000" cy="26950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CF485B4C-3891-17CB-ACD8-D221A1D0738A}"/>
                </a:ext>
              </a:extLst>
            </p:cNvPr>
            <p:cNvSpPr/>
            <p:nvPr/>
          </p:nvSpPr>
          <p:spPr>
            <a:xfrm>
              <a:off x="6857289" y="4622199"/>
              <a:ext cx="270000" cy="26950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153612C-DB24-AD91-6EB7-162251AAEDFF}"/>
                </a:ext>
              </a:extLst>
            </p:cNvPr>
            <p:cNvSpPr/>
            <p:nvPr/>
          </p:nvSpPr>
          <p:spPr>
            <a:xfrm>
              <a:off x="7127289" y="4622199"/>
              <a:ext cx="270000" cy="26950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D80F0562-4204-4E1A-4AC2-ADDA3A124C3B}"/>
                </a:ext>
              </a:extLst>
            </p:cNvPr>
            <p:cNvSpPr/>
            <p:nvPr/>
          </p:nvSpPr>
          <p:spPr>
            <a:xfrm>
              <a:off x="7397289" y="4622199"/>
              <a:ext cx="270000" cy="26950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83874165-2295-BD77-70E7-3344F34788FB}"/>
                </a:ext>
              </a:extLst>
            </p:cNvPr>
            <p:cNvSpPr txBox="1"/>
            <p:nvPr/>
          </p:nvSpPr>
          <p:spPr>
            <a:xfrm>
              <a:off x="5970774" y="4345200"/>
              <a:ext cx="1233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waiting</a:t>
              </a:r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deque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D0B853B8-3B00-EDBC-CC62-708AD3992902}"/>
                </a:ext>
              </a:extLst>
            </p:cNvPr>
            <p:cNvSpPr txBox="1"/>
            <p:nvPr/>
          </p:nvSpPr>
          <p:spPr>
            <a:xfrm>
              <a:off x="4426601" y="4816817"/>
              <a:ext cx="11344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尝试调度</a:t>
              </a:r>
              <a:endParaRPr kumimoji="1"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kumimoji="1"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（跳过满足</a:t>
              </a:r>
              <a:r>
                <a:rPr kumimoji="1" lang="en-US" altLang="zh-CN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skip</a:t>
              </a:r>
              <a:r>
                <a:rPr kumimoji="1"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条件的</a:t>
              </a:r>
              <a:r>
                <a:rPr kumimoji="1" lang="en-US" altLang="zh-CN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req</a:t>
              </a:r>
              <a:r>
                <a:rPr kumimoji="1"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）</a:t>
              </a:r>
              <a:endPara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0" name="任意形状 89">
              <a:extLst>
                <a:ext uri="{FF2B5EF4-FFF2-40B4-BE49-F238E27FC236}">
                  <a16:creationId xmlns:a16="http://schemas.microsoft.com/office/drawing/2014/main" id="{98E67362-877B-519B-51B3-7F23DA29474D}"/>
                </a:ext>
              </a:extLst>
            </p:cNvPr>
            <p:cNvSpPr/>
            <p:nvPr/>
          </p:nvSpPr>
          <p:spPr>
            <a:xfrm>
              <a:off x="5407601" y="4758317"/>
              <a:ext cx="219916" cy="437565"/>
            </a:xfrm>
            <a:custGeom>
              <a:avLst/>
              <a:gdLst>
                <a:gd name="connsiteX0" fmla="*/ 219916 w 219916"/>
                <a:gd name="connsiteY0" fmla="*/ 0 h 437565"/>
                <a:gd name="connsiteX1" fmla="*/ 6743 w 219916"/>
                <a:gd name="connsiteY1" fmla="*/ 201953 h 437565"/>
                <a:gd name="connsiteX2" fmla="*/ 74061 w 219916"/>
                <a:gd name="connsiteY2" fmla="*/ 437565 h 43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916" h="437565">
                  <a:moveTo>
                    <a:pt x="219916" y="0"/>
                  </a:moveTo>
                  <a:cubicBezTo>
                    <a:pt x="125484" y="64513"/>
                    <a:pt x="31052" y="129026"/>
                    <a:pt x="6743" y="201953"/>
                  </a:cubicBezTo>
                  <a:cubicBezTo>
                    <a:pt x="-17566" y="274881"/>
                    <a:pt x="28247" y="356223"/>
                    <a:pt x="74061" y="437565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43817CD8-B86B-F7AA-F663-3FA1316F216A}"/>
                </a:ext>
              </a:extLst>
            </p:cNvPr>
            <p:cNvSpPr txBox="1"/>
            <p:nvPr/>
          </p:nvSpPr>
          <p:spPr>
            <a:xfrm>
              <a:off x="5473788" y="511670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申请</a:t>
              </a:r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block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92" name="直线箭头连接符 91">
              <a:extLst>
                <a:ext uri="{FF2B5EF4-FFF2-40B4-BE49-F238E27FC236}">
                  <a16:creationId xmlns:a16="http://schemas.microsoft.com/office/drawing/2014/main" id="{230CB5FB-9B36-0BA5-6FFC-8E9F9AE8F93F}"/>
                </a:ext>
              </a:extLst>
            </p:cNvPr>
            <p:cNvCxnSpPr>
              <a:cxnSpLocks/>
            </p:cNvCxnSpPr>
            <p:nvPr/>
          </p:nvCxnSpPr>
          <p:spPr>
            <a:xfrm>
              <a:off x="6350717" y="5250099"/>
              <a:ext cx="67084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E47DBBAD-199C-6644-3846-D4773B2CB393}"/>
                </a:ext>
              </a:extLst>
            </p:cNvPr>
            <p:cNvSpPr txBox="1"/>
            <p:nvPr/>
          </p:nvSpPr>
          <p:spPr>
            <a:xfrm>
              <a:off x="6404115" y="4994287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成功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0E20679B-CB6D-971D-4D36-989C876476A7}"/>
                </a:ext>
              </a:extLst>
            </p:cNvPr>
            <p:cNvSpPr txBox="1"/>
            <p:nvPr/>
          </p:nvSpPr>
          <p:spPr>
            <a:xfrm>
              <a:off x="5640065" y="563064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失败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C4F69E7D-CC9D-95F9-7674-33DC1B56743E}"/>
                </a:ext>
              </a:extLst>
            </p:cNvPr>
            <p:cNvSpPr txBox="1"/>
            <p:nvPr/>
          </p:nvSpPr>
          <p:spPr>
            <a:xfrm>
              <a:off x="6182289" y="6013083"/>
              <a:ext cx="19559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结束对</a:t>
              </a:r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waiting</a:t>
              </a:r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队列的调度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5D1CD624-1FA6-92E6-9AA2-32E702DC0668}"/>
                </a:ext>
              </a:extLst>
            </p:cNvPr>
            <p:cNvSpPr/>
            <p:nvPr/>
          </p:nvSpPr>
          <p:spPr>
            <a:xfrm>
              <a:off x="7120773" y="5127604"/>
              <a:ext cx="270000" cy="269508"/>
            </a:xfrm>
            <a:prstGeom prst="rect">
              <a:avLst/>
            </a:prstGeom>
            <a:noFill/>
            <a:ln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9BDDE526-2799-25A6-D0F4-260EDE5FC4BB}"/>
                </a:ext>
              </a:extLst>
            </p:cNvPr>
            <p:cNvSpPr/>
            <p:nvPr/>
          </p:nvSpPr>
          <p:spPr>
            <a:xfrm>
              <a:off x="7390773" y="5127604"/>
              <a:ext cx="270000" cy="26950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18398B83-B12D-8120-E146-2FDEB39D112D}"/>
                </a:ext>
              </a:extLst>
            </p:cNvPr>
            <p:cNvSpPr/>
            <p:nvPr/>
          </p:nvSpPr>
          <p:spPr>
            <a:xfrm>
              <a:off x="7660773" y="5127604"/>
              <a:ext cx="270000" cy="26950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CD2EFF86-9EC9-B1A2-F128-D7C45A5AE934}"/>
                </a:ext>
              </a:extLst>
            </p:cNvPr>
            <p:cNvSpPr/>
            <p:nvPr/>
          </p:nvSpPr>
          <p:spPr>
            <a:xfrm>
              <a:off x="7930773" y="5127604"/>
              <a:ext cx="270000" cy="26950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F9BFB8D0-DD92-B55F-3954-E396B71C4DDD}"/>
                </a:ext>
              </a:extLst>
            </p:cNvPr>
            <p:cNvSpPr/>
            <p:nvPr/>
          </p:nvSpPr>
          <p:spPr>
            <a:xfrm>
              <a:off x="8200773" y="5127604"/>
              <a:ext cx="270000" cy="26950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A458E2E8-3789-BF30-2E93-9D3E432D8A31}"/>
                </a:ext>
              </a:extLst>
            </p:cNvPr>
            <p:cNvSpPr/>
            <p:nvPr/>
          </p:nvSpPr>
          <p:spPr>
            <a:xfrm>
              <a:off x="8470773" y="5127604"/>
              <a:ext cx="270000" cy="26950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D0B4B0A7-0A65-5D9E-6AFD-B4D4D6FF482E}"/>
                </a:ext>
              </a:extLst>
            </p:cNvPr>
            <p:cNvSpPr/>
            <p:nvPr/>
          </p:nvSpPr>
          <p:spPr>
            <a:xfrm>
              <a:off x="8740773" y="5127604"/>
              <a:ext cx="270000" cy="26950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BA9C9B01-6C4A-0FA6-D077-56B2150AB927}"/>
                </a:ext>
              </a:extLst>
            </p:cNvPr>
            <p:cNvSpPr/>
            <p:nvPr/>
          </p:nvSpPr>
          <p:spPr>
            <a:xfrm>
              <a:off x="9010773" y="5127604"/>
              <a:ext cx="270000" cy="26950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2B5A0B7-3476-9B3F-D728-740A905D1C61}"/>
                </a:ext>
              </a:extLst>
            </p:cNvPr>
            <p:cNvSpPr txBox="1"/>
            <p:nvPr/>
          </p:nvSpPr>
          <p:spPr>
            <a:xfrm>
              <a:off x="7584258" y="4850605"/>
              <a:ext cx="1233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waiting</a:t>
              </a:r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deque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0905AC1A-A1F4-154B-9295-96CD86D0CAB7}"/>
                </a:ext>
              </a:extLst>
            </p:cNvPr>
            <p:cNvSpPr/>
            <p:nvPr/>
          </p:nvSpPr>
          <p:spPr>
            <a:xfrm>
              <a:off x="9669467" y="5124198"/>
              <a:ext cx="270000" cy="2695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48164191-8CAC-C19A-AE8B-2EC962309468}"/>
                </a:ext>
              </a:extLst>
            </p:cNvPr>
            <p:cNvSpPr/>
            <p:nvPr/>
          </p:nvSpPr>
          <p:spPr>
            <a:xfrm>
              <a:off x="9939467" y="5124198"/>
              <a:ext cx="270000" cy="2695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3688F1D6-B94E-A0D9-D308-F5A160A6878D}"/>
                </a:ext>
              </a:extLst>
            </p:cNvPr>
            <p:cNvSpPr/>
            <p:nvPr/>
          </p:nvSpPr>
          <p:spPr>
            <a:xfrm>
              <a:off x="10209467" y="5124198"/>
              <a:ext cx="270000" cy="2695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1AB7956E-841E-E521-695B-8F2CB4819E34}"/>
                </a:ext>
              </a:extLst>
            </p:cNvPr>
            <p:cNvSpPr/>
            <p:nvPr/>
          </p:nvSpPr>
          <p:spPr>
            <a:xfrm>
              <a:off x="10479467" y="5124198"/>
              <a:ext cx="270000" cy="2695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E25BDF45-57C0-63B0-08C7-1CBABFEA095C}"/>
                </a:ext>
              </a:extLst>
            </p:cNvPr>
            <p:cNvSpPr/>
            <p:nvPr/>
          </p:nvSpPr>
          <p:spPr>
            <a:xfrm>
              <a:off x="10749467" y="5124198"/>
              <a:ext cx="270000" cy="2695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976B72C3-4EC1-8687-C296-ABC50C721233}"/>
                </a:ext>
              </a:extLst>
            </p:cNvPr>
            <p:cNvSpPr/>
            <p:nvPr/>
          </p:nvSpPr>
          <p:spPr>
            <a:xfrm>
              <a:off x="11019467" y="5124198"/>
              <a:ext cx="270000" cy="2695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B32C4154-10B0-DDEB-43E4-AAC3C77C675A}"/>
                </a:ext>
              </a:extLst>
            </p:cNvPr>
            <p:cNvSpPr/>
            <p:nvPr/>
          </p:nvSpPr>
          <p:spPr>
            <a:xfrm>
              <a:off x="11289467" y="5124198"/>
              <a:ext cx="270000" cy="2695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61A1DB3-A405-4F83-7A4B-A4C826666B08}"/>
                </a:ext>
              </a:extLst>
            </p:cNvPr>
            <p:cNvSpPr/>
            <p:nvPr/>
          </p:nvSpPr>
          <p:spPr>
            <a:xfrm>
              <a:off x="11559467" y="5124198"/>
              <a:ext cx="270000" cy="269508"/>
            </a:xfrm>
            <a:prstGeom prst="rect">
              <a:avLst/>
            </a:prstGeom>
            <a:pattFill prst="wdDnDiag">
              <a:fgClr>
                <a:schemeClr val="accent2"/>
              </a:fgClr>
              <a:bgClr>
                <a:schemeClr val="bg1"/>
              </a:bgClr>
            </a:patt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68987408-A885-33A5-940A-55D4E4BA4C5C}"/>
                </a:ext>
              </a:extLst>
            </p:cNvPr>
            <p:cNvSpPr txBox="1"/>
            <p:nvPr/>
          </p:nvSpPr>
          <p:spPr>
            <a:xfrm>
              <a:off x="10132952" y="4847199"/>
              <a:ext cx="10182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running</a:t>
              </a:r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list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0" name="任意形状 119">
              <a:extLst>
                <a:ext uri="{FF2B5EF4-FFF2-40B4-BE49-F238E27FC236}">
                  <a16:creationId xmlns:a16="http://schemas.microsoft.com/office/drawing/2014/main" id="{7DE6B3C9-1A6A-5F21-66EC-B83BB8DB3530}"/>
                </a:ext>
              </a:extLst>
            </p:cNvPr>
            <p:cNvSpPr/>
            <p:nvPr/>
          </p:nvSpPr>
          <p:spPr>
            <a:xfrm>
              <a:off x="7233403" y="5347738"/>
              <a:ext cx="4487723" cy="421411"/>
            </a:xfrm>
            <a:custGeom>
              <a:avLst/>
              <a:gdLst>
                <a:gd name="connsiteX0" fmla="*/ 0 w 2771249"/>
                <a:gd name="connsiteY0" fmla="*/ 0 h 354876"/>
                <a:gd name="connsiteX1" fmla="*/ 718056 w 2771249"/>
                <a:gd name="connsiteY1" fmla="*/ 314149 h 354876"/>
                <a:gd name="connsiteX2" fmla="*/ 2243926 w 2771249"/>
                <a:gd name="connsiteY2" fmla="*/ 325369 h 354876"/>
                <a:gd name="connsiteX3" fmla="*/ 2771249 w 2771249"/>
                <a:gd name="connsiteY3" fmla="*/ 78537 h 35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1249" h="354876">
                  <a:moveTo>
                    <a:pt x="0" y="0"/>
                  </a:moveTo>
                  <a:cubicBezTo>
                    <a:pt x="172034" y="129960"/>
                    <a:pt x="344068" y="259921"/>
                    <a:pt x="718056" y="314149"/>
                  </a:cubicBezTo>
                  <a:cubicBezTo>
                    <a:pt x="1092044" y="368377"/>
                    <a:pt x="1901727" y="364638"/>
                    <a:pt x="2243926" y="325369"/>
                  </a:cubicBezTo>
                  <a:cubicBezTo>
                    <a:pt x="2586125" y="286100"/>
                    <a:pt x="2697386" y="111261"/>
                    <a:pt x="2771249" y="78537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16592DCC-278A-5B64-7B62-8FFB385EA892}"/>
                </a:ext>
              </a:extLst>
            </p:cNvPr>
            <p:cNvSpPr txBox="1"/>
            <p:nvPr/>
          </p:nvSpPr>
          <p:spPr>
            <a:xfrm>
              <a:off x="8694079" y="5494057"/>
              <a:ext cx="17414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append</a:t>
              </a:r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to running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26" name="曲线连接符 125">
              <a:extLst>
                <a:ext uri="{FF2B5EF4-FFF2-40B4-BE49-F238E27FC236}">
                  <a16:creationId xmlns:a16="http://schemas.microsoft.com/office/drawing/2014/main" id="{EBA3AA27-D794-A6A6-8398-F21EFF51D066}"/>
                </a:ext>
              </a:extLst>
            </p:cNvPr>
            <p:cNvCxnSpPr>
              <a:stCxn id="91" idx="2"/>
              <a:endCxn id="97" idx="0"/>
            </p:cNvCxnSpPr>
            <p:nvPr/>
          </p:nvCxnSpPr>
          <p:spPr>
            <a:xfrm rot="16200000" flipH="1">
              <a:off x="6229845" y="5082645"/>
              <a:ext cx="619375" cy="1241500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文本框 127">
            <a:extLst>
              <a:ext uri="{FF2B5EF4-FFF2-40B4-BE49-F238E27FC236}">
                <a16:creationId xmlns:a16="http://schemas.microsoft.com/office/drawing/2014/main" id="{AEFD1B0F-4C64-4571-906F-AC981D020189}"/>
              </a:ext>
            </a:extLst>
          </p:cNvPr>
          <p:cNvSpPr txBox="1"/>
          <p:nvPr/>
        </p:nvSpPr>
        <p:spPr>
          <a:xfrm>
            <a:off x="353568" y="3597574"/>
            <a:ext cx="3962400" cy="2598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waiting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队列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marL="285750" indent="-2857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存储内容：当前未调度的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新接收的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被抢占的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</a:t>
            </a:r>
          </a:p>
          <a:p>
            <a:pPr marL="285750" indent="-2857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数据结构：根据调度策略不同而改变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FCFS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：使用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deque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（默认）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Priority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：使用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heap</a:t>
            </a:r>
          </a:p>
          <a:p>
            <a:pPr marL="285750" indent="-2857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KVCache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：除了与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running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队列共享的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prefix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，其余的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KV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都可被驱逐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2095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19639-5B3E-DEE2-642E-3B83EF07A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6C542808-6709-5A98-230B-1143E1255EDF}"/>
              </a:ext>
            </a:extLst>
          </p:cNvPr>
          <p:cNvSpPr/>
          <p:nvPr/>
        </p:nvSpPr>
        <p:spPr>
          <a:xfrm>
            <a:off x="444281" y="1903587"/>
            <a:ext cx="4986528" cy="28773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86AE85E2-6A17-EF79-5D60-47E8D9710401}"/>
              </a:ext>
            </a:extLst>
          </p:cNvPr>
          <p:cNvSpPr txBox="1"/>
          <p:nvPr/>
        </p:nvSpPr>
        <p:spPr>
          <a:xfrm>
            <a:off x="3968342" y="407257"/>
            <a:ext cx="42553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实习期间的学习与技能储备</a:t>
            </a:r>
            <a:endParaRPr sz="2700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8C4D676-35FC-C113-A902-F320474A20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06725" y="253517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08418F3-E7CE-2B54-EC7E-9736AC5D41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59125" y="268757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F3C196-4D48-E465-92C6-D8B8474538D1}"/>
              </a:ext>
            </a:extLst>
          </p:cNvPr>
          <p:cNvSpPr txBox="1"/>
          <p:nvPr/>
        </p:nvSpPr>
        <p:spPr>
          <a:xfrm>
            <a:off x="233125" y="1110745"/>
            <a:ext cx="4621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vLLM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中的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KV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cache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管理（前缀哈希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+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双向链表）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B449712F-2A86-23C5-5614-B37FDC6A4C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11525" y="283997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F58B635-6849-043E-DB05-14F0AD9B1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69" y="1426113"/>
            <a:ext cx="5207058" cy="294646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6C1D02F-5076-E119-C5DE-DE88751CC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074" y="4780899"/>
            <a:ext cx="5321535" cy="1771591"/>
          </a:xfrm>
          <a:prstGeom prst="rect">
            <a:avLst/>
          </a:prstGeom>
        </p:spPr>
      </p:pic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B7AD6492-AC3F-90AE-DB72-1E20B734323A}"/>
              </a:ext>
            </a:extLst>
          </p:cNvPr>
          <p:cNvCxnSpPr/>
          <p:nvPr/>
        </p:nvCxnSpPr>
        <p:spPr>
          <a:xfrm>
            <a:off x="233125" y="1472134"/>
            <a:ext cx="331474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F933FCD7-0A09-330D-92CD-BEAB7667F11F}"/>
              </a:ext>
            </a:extLst>
          </p:cNvPr>
          <p:cNvCxnSpPr>
            <a:cxnSpLocks/>
          </p:cNvCxnSpPr>
          <p:nvPr/>
        </p:nvCxnSpPr>
        <p:spPr>
          <a:xfrm>
            <a:off x="6522355" y="4612324"/>
            <a:ext cx="449545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4F20237A-AAB6-80CC-75A8-4C91B878A027}"/>
              </a:ext>
            </a:extLst>
          </p:cNvPr>
          <p:cNvSpPr/>
          <p:nvPr/>
        </p:nvSpPr>
        <p:spPr>
          <a:xfrm>
            <a:off x="588609" y="2399949"/>
            <a:ext cx="2653736" cy="2264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E5E8477-2C40-9EE3-51E6-BB7B210D1D8C}"/>
              </a:ext>
            </a:extLst>
          </p:cNvPr>
          <p:cNvSpPr/>
          <p:nvPr/>
        </p:nvSpPr>
        <p:spPr>
          <a:xfrm>
            <a:off x="3335110" y="2403459"/>
            <a:ext cx="1996839" cy="9387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self.req_to_blocks</a:t>
            </a:r>
            <a:endParaRPr kumimoji="1" lang="en-US" altLang="zh-CN" sz="12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记录每个</a:t>
            </a:r>
            <a:r>
              <a:rPr kumimoji="1"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</a:t>
            </a:r>
            <a:r>
              <a: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对应的</a:t>
            </a:r>
            <a:r>
              <a:rPr kumimoji="1"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block</a:t>
            </a:r>
          </a:p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</a:t>
            </a:r>
            <a:r>
              <a:rPr kumimoji="1" lang="en-US" altLang="zh-CN" sz="12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req_id</a:t>
            </a:r>
            <a:r>
              <a:rPr kumimoji="1"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List[</a:t>
            </a:r>
            <a:r>
              <a:rPr kumimoji="1" lang="en-US" altLang="zh-CN" sz="12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KVCacheBlock</a:t>
            </a:r>
            <a:r>
              <a:rPr kumimoji="1"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]}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94CA11B5-9F20-D552-66B7-D15ACD567091}"/>
              </a:ext>
            </a:extLst>
          </p:cNvPr>
          <p:cNvSpPr txBox="1"/>
          <p:nvPr/>
        </p:nvSpPr>
        <p:spPr>
          <a:xfrm>
            <a:off x="2193719" y="1985742"/>
            <a:ext cx="1553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KVCacheManager</a:t>
            </a:r>
            <a:endParaRPr kumimoji="1" lang="zh-CN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7877251-B84B-A9A6-4751-9D412D292835}"/>
              </a:ext>
            </a:extLst>
          </p:cNvPr>
          <p:cNvSpPr txBox="1"/>
          <p:nvPr/>
        </p:nvSpPr>
        <p:spPr>
          <a:xfrm>
            <a:off x="1475267" y="2462860"/>
            <a:ext cx="950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BlockPool</a:t>
            </a:r>
            <a:endParaRPr kumimoji="1" lang="zh-CN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52AD7135-67B9-B6E1-6F0F-562EA4FE9C00}"/>
              </a:ext>
            </a:extLst>
          </p:cNvPr>
          <p:cNvSpPr/>
          <p:nvPr/>
        </p:nvSpPr>
        <p:spPr>
          <a:xfrm>
            <a:off x="648400" y="2812922"/>
            <a:ext cx="2534310" cy="801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free_block_queue</a:t>
            </a:r>
            <a:endParaRPr kumimoji="1" lang="en-US" altLang="zh-CN" sz="12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空闲</a:t>
            </a:r>
            <a:r>
              <a:rPr kumimoji="1" lang="en-US" altLang="zh-CN" sz="12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KVCacheBlock</a:t>
            </a:r>
            <a:r>
              <a: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组成的双向链表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46B591A-AA67-3931-14CC-FE21390C8F42}"/>
              </a:ext>
            </a:extLst>
          </p:cNvPr>
          <p:cNvSpPr/>
          <p:nvPr/>
        </p:nvSpPr>
        <p:spPr>
          <a:xfrm>
            <a:off x="648399" y="3707534"/>
            <a:ext cx="2534311" cy="801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cached_block_hash_to_block</a:t>
            </a:r>
            <a:endParaRPr kumimoji="1" lang="en-US" altLang="zh-CN" sz="12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block</a:t>
            </a:r>
            <a:r>
              <a: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hash</a:t>
            </a:r>
            <a:r>
              <a: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值到</a:t>
            </a:r>
            <a:r>
              <a:rPr kumimoji="1"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block</a:t>
            </a:r>
            <a:r>
              <a: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的映射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AEC7409A-CAAF-164A-59A6-E92FD523F5C7}"/>
              </a:ext>
            </a:extLst>
          </p:cNvPr>
          <p:cNvSpPr txBox="1"/>
          <p:nvPr/>
        </p:nvSpPr>
        <p:spPr>
          <a:xfrm>
            <a:off x="444281" y="5073507"/>
            <a:ext cx="5353015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KVCacheManager</a:t>
            </a:r>
            <a:endParaRPr kumimoji="1"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BlockPool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对象：管理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KV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block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的分配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req_to_blocks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：维护每个请求的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到它的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KV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block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之间的映射</a:t>
            </a:r>
          </a:p>
        </p:txBody>
      </p: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35D2BC71-27F3-0D93-2092-F21B3805FD70}"/>
              </a:ext>
            </a:extLst>
          </p:cNvPr>
          <p:cNvCxnSpPr/>
          <p:nvPr/>
        </p:nvCxnSpPr>
        <p:spPr>
          <a:xfrm>
            <a:off x="5949696" y="1658112"/>
            <a:ext cx="0" cy="4894378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390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CDCD4-E891-9C99-F4B5-BBEA7F899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6BEFA9B6-A5E4-2D9B-8B99-A0F739093C96}"/>
              </a:ext>
            </a:extLst>
          </p:cNvPr>
          <p:cNvSpPr txBox="1"/>
          <p:nvPr/>
        </p:nvSpPr>
        <p:spPr>
          <a:xfrm>
            <a:off x="3968342" y="407257"/>
            <a:ext cx="42553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实习期间的学习与技能储备</a:t>
            </a:r>
            <a:endParaRPr sz="27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74F4C5-90FD-9694-FCB5-C33AECE040DB}"/>
              </a:ext>
            </a:extLst>
          </p:cNvPr>
          <p:cNvSpPr txBox="1"/>
          <p:nvPr/>
        </p:nvSpPr>
        <p:spPr>
          <a:xfrm>
            <a:off x="233125" y="1110745"/>
            <a:ext cx="3880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vLLM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不同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attention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的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CUDA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Graph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行为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FFD6A50-BFD8-851A-9674-3EDEE2ECE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057480"/>
              </p:ext>
            </p:extLst>
          </p:nvPr>
        </p:nvGraphicFramePr>
        <p:xfrm>
          <a:off x="2388295" y="3241311"/>
          <a:ext cx="7415408" cy="3040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893">
                  <a:extLst>
                    <a:ext uri="{9D8B030D-6E8A-4147-A177-3AD203B41FA5}">
                      <a16:colId xmlns:a16="http://schemas.microsoft.com/office/drawing/2014/main" val="3100161984"/>
                    </a:ext>
                  </a:extLst>
                </a:gridCol>
                <a:gridCol w="5277515">
                  <a:extLst>
                    <a:ext uri="{9D8B030D-6E8A-4147-A177-3AD203B41FA5}">
                      <a16:colId xmlns:a16="http://schemas.microsoft.com/office/drawing/2014/main" val="1969687850"/>
                    </a:ext>
                  </a:extLst>
                </a:gridCol>
              </a:tblGrid>
              <a:tr h="4692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attention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支持的</a:t>
                      </a: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graph</a:t>
                      </a: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+mn-cs"/>
                        </a:rPr>
                        <a:t>类型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8677174"/>
                  </a:ext>
                </a:extLst>
              </a:tr>
              <a:tr h="5907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Flash</a:t>
                      </a:r>
                      <a:r>
                        <a:rPr lang="zh-CN" altLang="en-US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attention</a:t>
                      </a:r>
                      <a:endParaRPr lang="zh-CN" altLang="en-US" sz="14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FA2</a:t>
                      </a:r>
                      <a:r>
                        <a:rPr lang="zh-CN" altLang="en-US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：</a:t>
                      </a: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piecewise</a:t>
                      </a:r>
                      <a:r>
                        <a:rPr lang="zh-CN" altLang="en-US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CUDA</a:t>
                      </a:r>
                      <a:r>
                        <a:rPr lang="zh-CN" altLang="en-US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Graph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FA3</a:t>
                      </a:r>
                      <a:r>
                        <a:rPr lang="zh-CN" altLang="en-US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：</a:t>
                      </a: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full CUDA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2732669"/>
                  </a:ext>
                </a:extLst>
              </a:tr>
              <a:tr h="4692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FlashInfer</a:t>
                      </a:r>
                      <a:endParaRPr lang="zh-CN" altLang="en-US" sz="14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仅支持纯</a:t>
                      </a: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decode</a:t>
                      </a:r>
                      <a:r>
                        <a:rPr lang="zh-CN" altLang="en-US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模式的</a:t>
                      </a: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CUDA</a:t>
                      </a:r>
                      <a:r>
                        <a:rPr lang="zh-CN" altLang="en-US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Graph</a:t>
                      </a:r>
                      <a:endParaRPr lang="zh-CN" altLang="en-US" sz="14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048723"/>
                  </a:ext>
                </a:extLst>
              </a:tr>
              <a:tr h="4692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TritonAttention</a:t>
                      </a:r>
                      <a:endParaRPr lang="zh-CN" altLang="en-US" sz="14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支持</a:t>
                      </a: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full</a:t>
                      </a:r>
                      <a:r>
                        <a:rPr lang="zh-CN" altLang="en-US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CUDA</a:t>
                      </a:r>
                      <a:r>
                        <a:rPr lang="zh-CN" altLang="en-US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Graph</a:t>
                      </a:r>
                      <a:endParaRPr lang="zh-CN" altLang="en-US" sz="14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933252"/>
                  </a:ext>
                </a:extLst>
              </a:tr>
              <a:tr h="4692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err="1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XFormers</a:t>
                      </a:r>
                      <a:endParaRPr lang="zh-CN" altLang="en-US" sz="14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支持</a:t>
                      </a: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piecewise</a:t>
                      </a:r>
                      <a:r>
                        <a:rPr lang="zh-CN" altLang="en-US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CUDA</a:t>
                      </a:r>
                      <a:r>
                        <a:rPr lang="zh-CN" altLang="en-US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Graph</a:t>
                      </a:r>
                      <a:endParaRPr lang="zh-CN" altLang="en-US" sz="14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3261166"/>
                  </a:ext>
                </a:extLst>
              </a:tr>
              <a:tr h="4692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FlexAttention</a:t>
                      </a:r>
                      <a:endParaRPr lang="zh-CN" altLang="en-US" sz="14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支持</a:t>
                      </a: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piecewise</a:t>
                      </a:r>
                      <a:r>
                        <a:rPr lang="zh-CN" altLang="en-US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CUDA</a:t>
                      </a:r>
                      <a:r>
                        <a:rPr lang="zh-CN" altLang="en-US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181818"/>
                          </a:solidFill>
                          <a:latin typeface="微软雅黑"/>
                          <a:ea typeface="微软雅黑"/>
                          <a:cs typeface="+mn-cs"/>
                        </a:rPr>
                        <a:t>Graph</a:t>
                      </a:r>
                      <a:endParaRPr lang="zh-CN" altLang="en-US" sz="1400" kern="1200" dirty="0">
                        <a:solidFill>
                          <a:srgbClr val="181818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709019"/>
                  </a:ext>
                </a:extLst>
              </a:tr>
            </a:tbl>
          </a:graphicData>
        </a:graphic>
      </p:graphicFrame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CA6A4586-FAB5-F6F8-BA22-5A5B5E6E90D6}"/>
              </a:ext>
            </a:extLst>
          </p:cNvPr>
          <p:cNvCxnSpPr>
            <a:cxnSpLocks/>
          </p:cNvCxnSpPr>
          <p:nvPr/>
        </p:nvCxnSpPr>
        <p:spPr>
          <a:xfrm>
            <a:off x="233125" y="1472134"/>
            <a:ext cx="4009691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F0CE9BF-622F-953F-E30E-98598FD2E3C1}"/>
              </a:ext>
            </a:extLst>
          </p:cNvPr>
          <p:cNvSpPr txBox="1"/>
          <p:nvPr/>
        </p:nvSpPr>
        <p:spPr>
          <a:xfrm>
            <a:off x="1085088" y="1706880"/>
            <a:ext cx="9692640" cy="12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Piecewise</a:t>
            </a:r>
            <a:r>
              <a: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CUDA</a:t>
            </a:r>
            <a:r>
              <a: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：将推理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拆分成多个子图，每个子图独立录制和缓存，图更小，更灵活，支持各种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batch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组合。即使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batch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配置变化，只要某个子操作的输入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shape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相同，就可以复用子图。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Full</a:t>
            </a:r>
            <a:r>
              <a: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CUDA</a:t>
            </a:r>
            <a:r>
              <a: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：将整个推理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的所有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CUDA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操作打包成一个完整的图，要求所有输入输出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tensor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shape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、内存地址、执行路径必须完全一致，才能复用图，适用于完全相同的请求组合。</a:t>
            </a:r>
          </a:p>
        </p:txBody>
      </p:sp>
    </p:spTree>
    <p:extLst>
      <p:ext uri="{BB962C8B-B14F-4D97-AF65-F5344CB8AC3E}">
        <p14:creationId xmlns:p14="http://schemas.microsoft.com/office/powerpoint/2010/main" val="3249931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F6D8D-F0DF-F4F8-EA77-CCB26A84D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60D23884-35F5-127F-D3D0-F2F476BDF2A1}"/>
              </a:ext>
            </a:extLst>
          </p:cNvPr>
          <p:cNvSpPr txBox="1"/>
          <p:nvPr/>
        </p:nvSpPr>
        <p:spPr>
          <a:xfrm>
            <a:off x="3968342" y="407257"/>
            <a:ext cx="42553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实习期间的学习与技能储备</a:t>
            </a:r>
            <a:endParaRPr sz="27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621C96-4355-83C7-2CBE-31654548F6D7}"/>
              </a:ext>
            </a:extLst>
          </p:cNvPr>
          <p:cNvSpPr txBox="1"/>
          <p:nvPr/>
        </p:nvSpPr>
        <p:spPr>
          <a:xfrm>
            <a:off x="233125" y="1110745"/>
            <a:ext cx="2978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Flash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Attention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CUDA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dirty="0">
                <a:solidFill>
                  <a:srgbClr val="181818"/>
                </a:solidFill>
                <a:latin typeface="微软雅黑"/>
                <a:ea typeface="微软雅黑"/>
              </a:rPr>
              <a:t>Graph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F084A52B-E261-1872-76A6-998B2DACB8ED}"/>
              </a:ext>
            </a:extLst>
          </p:cNvPr>
          <p:cNvCxnSpPr>
            <a:cxnSpLocks/>
          </p:cNvCxnSpPr>
          <p:nvPr/>
        </p:nvCxnSpPr>
        <p:spPr>
          <a:xfrm>
            <a:off x="233125" y="1472134"/>
            <a:ext cx="4009691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B56BDAA-329A-BD86-550C-7934C79CBCB7}"/>
              </a:ext>
            </a:extLst>
          </p:cNvPr>
          <p:cNvSpPr txBox="1"/>
          <p:nvPr/>
        </p:nvSpPr>
        <p:spPr>
          <a:xfrm>
            <a:off x="944879" y="2758245"/>
            <a:ext cx="10302240" cy="292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FA2 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不支持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full CUDA Graph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但支持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piecewise CUDA GRAPH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FA3 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完全支持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full CUDA Graph</a:t>
            </a:r>
          </a:p>
          <a:p>
            <a:pPr lvl="1">
              <a:lnSpc>
                <a:spcPct val="150000"/>
              </a:lnSpc>
            </a:pPr>
            <a:endParaRPr lang="en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FA3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AoT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调度</a:t>
            </a:r>
            <a:r>
              <a:rPr lang="zh-CN" altLang="e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full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CUDA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</a:t>
            </a:r>
            <a:endParaRPr lang="en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AoT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调度（</a:t>
            </a:r>
            <a:r>
              <a:rPr lang="en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aot_schedule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v3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默认开启）：使得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attention kernel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在捕获与回放时具备完全一致的内存状态，从而可被图收录，使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full CUDA Graph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成立。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使用固定的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sliding window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预先计算并固定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scheduler metadata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metadata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拷贝进持久缓冲区，每次回放都走这个地址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在固定可见窗口读写预分配的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output buffer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C859CE-40FB-FF33-96CF-90C391990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99" y="1950058"/>
            <a:ext cx="60706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6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8A132-F3F4-56E7-D142-5D6B8E47B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圆角矩形 145">
            <a:extLst>
              <a:ext uri="{FF2B5EF4-FFF2-40B4-BE49-F238E27FC236}">
                <a16:creationId xmlns:a16="http://schemas.microsoft.com/office/drawing/2014/main" id="{8C4B77F2-C51A-DA0B-F708-12E9798F8C26}"/>
              </a:ext>
            </a:extLst>
          </p:cNvPr>
          <p:cNvSpPr/>
          <p:nvPr/>
        </p:nvSpPr>
        <p:spPr>
          <a:xfrm>
            <a:off x="5747156" y="4842804"/>
            <a:ext cx="5433988" cy="127333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8C156ACD-8554-3EC4-55F7-705A8CFB3F60}"/>
              </a:ext>
            </a:extLst>
          </p:cNvPr>
          <p:cNvSpPr txBox="1"/>
          <p:nvPr/>
        </p:nvSpPr>
        <p:spPr>
          <a:xfrm>
            <a:off x="3968342" y="407257"/>
            <a:ext cx="4255315" cy="507831"/>
          </a:xfrm>
          <a:prstGeom prst="rect">
            <a:avLst/>
          </a:prstGeom>
          <a:ln w="25400">
            <a:miter lim="400000"/>
          </a:ln>
        </p:spPr>
        <p:txBody>
          <a:bodyPr wrap="square" lIns="22860" rIns="22860">
            <a:spAutoFit/>
          </a:bodyPr>
          <a:lstStyle/>
          <a:p>
            <a:pPr defTabSz="228600">
              <a:defRPr sz="5400" b="1">
                <a:solidFill>
                  <a:srgbClr val="373737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700" dirty="0"/>
              <a:t>实习期间的学习与技能储备</a:t>
            </a:r>
            <a:endParaRPr sz="27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6139FA-1625-FD89-3F71-99F85B381121}"/>
              </a:ext>
            </a:extLst>
          </p:cNvPr>
          <p:cNvSpPr txBox="1"/>
          <p:nvPr/>
        </p:nvSpPr>
        <p:spPr>
          <a:xfrm>
            <a:off x="233125" y="1110745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181818"/>
                </a:solidFill>
                <a:latin typeface="微软雅黑"/>
                <a:ea typeface="微软雅黑"/>
              </a:rPr>
              <a:t>SGLang</a:t>
            </a:r>
            <a:r>
              <a:rPr lang="zh-CN" altLang="en-US" sz="1600" dirty="0">
                <a:solidFill>
                  <a:srgbClr val="181818"/>
                </a:solidFill>
                <a:latin typeface="微软雅黑"/>
                <a:ea typeface="微软雅黑"/>
              </a:rPr>
              <a:t>的调度策略</a:t>
            </a:r>
            <a:endParaRPr lang="en-US" altLang="zh-CN" sz="16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953FF8F-B391-4E33-2AEF-ED25455915D7}"/>
              </a:ext>
            </a:extLst>
          </p:cNvPr>
          <p:cNvCxnSpPr/>
          <p:nvPr/>
        </p:nvCxnSpPr>
        <p:spPr>
          <a:xfrm>
            <a:off x="233125" y="1472134"/>
            <a:ext cx="331474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96B2AE3-8441-B943-C660-83D236C94574}"/>
              </a:ext>
            </a:extLst>
          </p:cNvPr>
          <p:cNvSpPr txBox="1"/>
          <p:nvPr/>
        </p:nvSpPr>
        <p:spPr>
          <a:xfrm>
            <a:off x="162007" y="1863580"/>
            <a:ext cx="3885474" cy="4491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50000"/>
              </a:lnSpc>
            </a:pPr>
            <a:r>
              <a:rPr lang="zh-CN" altLang="en" sz="12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变量解释</a:t>
            </a:r>
            <a:endParaRPr lang="en" altLang="zh-CN" sz="1200" b="1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marR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200" b="1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waiting_queue</a:t>
            </a:r>
            <a:r>
              <a:rPr lang="en" altLang="zh-CN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等待调度的请求组成的队列</a:t>
            </a:r>
            <a:endParaRPr lang="en-US" altLang="zh-CN" sz="12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marR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new_batch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：从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waiting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队列调度的请求组成的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batch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，用于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prefill</a:t>
            </a:r>
            <a:endParaRPr lang="en" altLang="zh-CN" sz="12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marR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200" b="1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running_batch</a:t>
            </a:r>
            <a:r>
              <a:rPr lang="en" altLang="zh-CN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处理正在</a:t>
            </a:r>
            <a:r>
              <a:rPr lang="en" altLang="zh-CN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decode</a:t>
            </a:r>
            <a:r>
              <a:rPr lang="zh-CN" altLang="en-US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的请求</a:t>
            </a:r>
          </a:p>
          <a:p>
            <a:pPr marL="171450" marR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200" b="1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cur_batch</a:t>
            </a:r>
            <a:r>
              <a:rPr lang="en" altLang="zh-CN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当前</a:t>
            </a:r>
            <a:r>
              <a:rPr lang="en" altLang="zh-CN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batch</a:t>
            </a:r>
          </a:p>
          <a:p>
            <a:pPr marL="171450" marR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200" b="1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last_batch</a:t>
            </a:r>
            <a:r>
              <a:rPr lang="en" altLang="zh-CN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上次调度剩余的请求组成的</a:t>
            </a:r>
            <a:r>
              <a:rPr lang="en" altLang="zh-CN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batch</a:t>
            </a:r>
          </a:p>
          <a:p>
            <a:pPr marL="171450" marR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200" b="1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chunked_req</a:t>
            </a:r>
            <a:r>
              <a:rPr lang="zh-CN" altLang="en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prefill</a:t>
            </a:r>
            <a:r>
              <a:rPr lang="zh-CN" altLang="en-US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时被分块的请求</a:t>
            </a:r>
            <a:endParaRPr lang="en-US" altLang="zh-CN" sz="12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R="0">
              <a:lnSpc>
                <a:spcPct val="150000"/>
              </a:lnSpc>
            </a:pPr>
            <a:endParaRPr lang="en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R="0">
              <a:lnSpc>
                <a:spcPct val="150000"/>
              </a:lnSpc>
            </a:pPr>
            <a:r>
              <a:rPr lang="zh-CN" altLang="en" sz="12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sz="1200" b="1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vllm</a:t>
            </a:r>
            <a:r>
              <a:rPr lang="zh-CN" altLang="en-US" sz="12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的区别</a:t>
            </a:r>
            <a:endParaRPr lang="en-US" altLang="zh-CN" sz="12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marR="0" indent="-228600">
              <a:lnSpc>
                <a:spcPct val="150000"/>
              </a:lnSpc>
              <a:buAutoNum type="arabicPeriod"/>
            </a:pPr>
            <a:r>
              <a:rPr lang="en-US" altLang="zh-CN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Waiting</a:t>
            </a:r>
            <a:r>
              <a:rPr lang="zh-CN" altLang="en-US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队列的调度顺序不同，采用</a:t>
            </a:r>
            <a:r>
              <a:rPr lang="en-US" altLang="zh-CN" sz="12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dfs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遍历</a:t>
            </a:r>
            <a:r>
              <a:rPr lang="zh-CN" altLang="en-US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的顺序来给</a:t>
            </a:r>
            <a:r>
              <a:rPr lang="en-US" altLang="zh-CN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waiting</a:t>
            </a:r>
            <a:r>
              <a:rPr lang="zh-CN" altLang="en-US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队列中的</a:t>
            </a:r>
            <a:r>
              <a:rPr lang="en-US" altLang="zh-CN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</a:t>
            </a:r>
            <a:r>
              <a:rPr lang="zh-CN" altLang="en-US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排序</a:t>
            </a:r>
            <a:endParaRPr lang="en-US" altLang="zh-CN" sz="12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marR="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抢占策略不同，根据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running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队列中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的长度决定抢占顺序：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优先抢占</a:t>
            </a:r>
            <a:r>
              <a:rPr lang="en-US" altLang="zh-CN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output</a:t>
            </a:r>
            <a:r>
              <a:rPr lang="zh-CN" altLang="en-US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最短的，</a:t>
            </a:r>
            <a:r>
              <a:rPr lang="en-US" altLang="zh-CN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output</a:t>
            </a:r>
            <a:r>
              <a:rPr lang="zh-CN" altLang="en-US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长度相同时抢占</a:t>
            </a:r>
            <a:r>
              <a:rPr lang="en-US" altLang="zh-CN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input</a:t>
            </a:r>
            <a:r>
              <a:rPr lang="zh-CN" altLang="en-US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最长的</a:t>
            </a:r>
            <a:endParaRPr lang="en" altLang="zh-CN" sz="12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CF635609-642F-F835-01E8-024B708AE118}"/>
              </a:ext>
            </a:extLst>
          </p:cNvPr>
          <p:cNvSpPr txBox="1"/>
          <p:nvPr/>
        </p:nvSpPr>
        <p:spPr>
          <a:xfrm>
            <a:off x="5092005" y="4498430"/>
            <a:ext cx="6261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case2:</a:t>
            </a:r>
            <a:r>
              <a: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当</a:t>
            </a:r>
            <a:r>
              <a:rPr kumimoji="1"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batch</a:t>
            </a:r>
            <a:r>
              <a: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为空时，则</a:t>
            </a:r>
            <a:r>
              <a:rPr kumimoji="1"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update running batch</a:t>
            </a:r>
            <a:r>
              <a: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，会根据资源限制抢占部分请求</a:t>
            </a:r>
          </a:p>
        </p:txBody>
      </p:sp>
      <p:sp>
        <p:nvSpPr>
          <p:cNvPr id="107" name="弧 106">
            <a:extLst>
              <a:ext uri="{FF2B5EF4-FFF2-40B4-BE49-F238E27FC236}">
                <a16:creationId xmlns:a16="http://schemas.microsoft.com/office/drawing/2014/main" id="{1F49C36A-9EC6-0308-5979-F04A2EA4F0EA}"/>
              </a:ext>
            </a:extLst>
          </p:cNvPr>
          <p:cNvSpPr/>
          <p:nvPr/>
        </p:nvSpPr>
        <p:spPr>
          <a:xfrm rot="16200000">
            <a:off x="5694186" y="3427508"/>
            <a:ext cx="690127" cy="734210"/>
          </a:xfrm>
          <a:prstGeom prst="arc">
            <a:avLst>
              <a:gd name="adj1" fmla="val 17463209"/>
              <a:gd name="adj2" fmla="val 21402962"/>
            </a:avLst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五边形 70">
            <a:extLst>
              <a:ext uri="{FF2B5EF4-FFF2-40B4-BE49-F238E27FC236}">
                <a16:creationId xmlns:a16="http://schemas.microsoft.com/office/drawing/2014/main" id="{9624339C-BD86-9EBE-6A8F-44FC27918AE3}"/>
              </a:ext>
            </a:extLst>
          </p:cNvPr>
          <p:cNvSpPr/>
          <p:nvPr/>
        </p:nvSpPr>
        <p:spPr>
          <a:xfrm>
            <a:off x="10784198" y="3978379"/>
            <a:ext cx="1137632" cy="276999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cur</a:t>
            </a:r>
            <a:r>
              <a:rPr kumimoji="1" lang="zh-CN" altLang="en-US" sz="1200" dirty="0"/>
              <a:t> 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batch</a:t>
            </a:r>
            <a:endParaRPr kumimoji="1"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D89DD019-CCE4-CF4D-35EA-8F46C0B01DA8}"/>
              </a:ext>
            </a:extLst>
          </p:cNvPr>
          <p:cNvGrpSpPr/>
          <p:nvPr/>
        </p:nvGrpSpPr>
        <p:grpSpPr>
          <a:xfrm>
            <a:off x="4244960" y="1899150"/>
            <a:ext cx="7267411" cy="2136768"/>
            <a:chOff x="4226250" y="2118610"/>
            <a:chExt cx="7267411" cy="2136768"/>
          </a:xfrm>
        </p:grpSpPr>
        <p:sp>
          <p:nvSpPr>
            <p:cNvPr id="108" name="圆角矩形 107">
              <a:extLst>
                <a:ext uri="{FF2B5EF4-FFF2-40B4-BE49-F238E27FC236}">
                  <a16:creationId xmlns:a16="http://schemas.microsoft.com/office/drawing/2014/main" id="{67099E7D-F09F-FA42-ED7B-0317701524D8}"/>
                </a:ext>
              </a:extLst>
            </p:cNvPr>
            <p:cNvSpPr/>
            <p:nvPr/>
          </p:nvSpPr>
          <p:spPr>
            <a:xfrm>
              <a:off x="8399708" y="2424415"/>
              <a:ext cx="3093953" cy="139542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弧 105">
              <a:extLst>
                <a:ext uri="{FF2B5EF4-FFF2-40B4-BE49-F238E27FC236}">
                  <a16:creationId xmlns:a16="http://schemas.microsoft.com/office/drawing/2014/main" id="{1BD58F7C-AD2C-B0CE-BF71-E5D0262301F2}"/>
                </a:ext>
              </a:extLst>
            </p:cNvPr>
            <p:cNvSpPr/>
            <p:nvPr/>
          </p:nvSpPr>
          <p:spPr>
            <a:xfrm>
              <a:off x="6338104" y="3642722"/>
              <a:ext cx="639396" cy="612656"/>
            </a:xfrm>
            <a:prstGeom prst="arc">
              <a:avLst>
                <a:gd name="adj1" fmla="val 17132862"/>
                <a:gd name="adj2" fmla="val 21402962"/>
              </a:avLst>
            </a:prstGeom>
            <a:ln w="12700"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五边形 9">
              <a:extLst>
                <a:ext uri="{FF2B5EF4-FFF2-40B4-BE49-F238E27FC236}">
                  <a16:creationId xmlns:a16="http://schemas.microsoft.com/office/drawing/2014/main" id="{97D577DC-FAFD-1191-52CA-9068D0DE30B6}"/>
                </a:ext>
              </a:extLst>
            </p:cNvPr>
            <p:cNvSpPr/>
            <p:nvPr/>
          </p:nvSpPr>
          <p:spPr>
            <a:xfrm>
              <a:off x="4226250" y="2562914"/>
              <a:ext cx="1137632" cy="276999"/>
            </a:xfrm>
            <a:prstGeom prst="homePlat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last</a:t>
              </a:r>
              <a:r>
                <a:rPr kumimoji="1" lang="zh-CN" altLang="en-US" sz="1200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batch</a:t>
              </a:r>
              <a:endPara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012C8B3D-2002-4FDC-5E7E-9BC07A1621DD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>
              <a:off x="5363882" y="2701414"/>
              <a:ext cx="93689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21A0C2A-93C0-4C09-BDBB-D7C1E6854121}"/>
                </a:ext>
              </a:extLst>
            </p:cNvPr>
            <p:cNvSpPr txBox="1"/>
            <p:nvPr/>
          </p:nvSpPr>
          <p:spPr>
            <a:xfrm>
              <a:off x="5491199" y="2424415"/>
              <a:ext cx="6569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merge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五边形 14">
              <a:extLst>
                <a:ext uri="{FF2B5EF4-FFF2-40B4-BE49-F238E27FC236}">
                  <a16:creationId xmlns:a16="http://schemas.microsoft.com/office/drawing/2014/main" id="{A01705CC-E310-E686-24BF-B803FD138371}"/>
                </a:ext>
              </a:extLst>
            </p:cNvPr>
            <p:cNvSpPr/>
            <p:nvPr/>
          </p:nvSpPr>
          <p:spPr>
            <a:xfrm>
              <a:off x="6300777" y="2562915"/>
              <a:ext cx="1287164" cy="276998"/>
            </a:xfrm>
            <a:prstGeom prst="homePlat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running</a:t>
              </a:r>
              <a:r>
                <a:rPr kumimoji="1" lang="zh-CN" altLang="en-US" sz="1200" dirty="0"/>
                <a:t> 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batch</a:t>
              </a:r>
              <a:endPara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1FF3100-0956-5CF8-B737-8B0CC8C1D5EB}"/>
                </a:ext>
              </a:extLst>
            </p:cNvPr>
            <p:cNvSpPr txBox="1"/>
            <p:nvPr/>
          </p:nvSpPr>
          <p:spPr>
            <a:xfrm>
              <a:off x="6251928" y="2822538"/>
              <a:ext cx="14138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(just for decode)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五边形 16">
              <a:extLst>
                <a:ext uri="{FF2B5EF4-FFF2-40B4-BE49-F238E27FC236}">
                  <a16:creationId xmlns:a16="http://schemas.microsoft.com/office/drawing/2014/main" id="{0D037EA7-0922-30E4-5527-8899C0181E0D}"/>
                </a:ext>
              </a:extLst>
            </p:cNvPr>
            <p:cNvSpPr/>
            <p:nvPr/>
          </p:nvSpPr>
          <p:spPr>
            <a:xfrm>
              <a:off x="4226250" y="3333156"/>
              <a:ext cx="1333108" cy="273615"/>
            </a:xfrm>
            <a:prstGeom prst="homePlat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waiting</a:t>
              </a:r>
              <a:r>
                <a:rPr kumimoji="1" lang="en-US" altLang="zh-CN" sz="1200" dirty="0"/>
                <a:t> 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queue</a:t>
              </a:r>
              <a:endPara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99353B4B-FA1B-2DD2-6CA8-1B61CB6A7C38}"/>
                </a:ext>
              </a:extLst>
            </p:cNvPr>
            <p:cNvCxnSpPr>
              <a:cxnSpLocks/>
              <a:stCxn id="17" idx="3"/>
              <a:endCxn id="27" idx="1"/>
            </p:cNvCxnSpPr>
            <p:nvPr/>
          </p:nvCxnSpPr>
          <p:spPr>
            <a:xfrm>
              <a:off x="5559358" y="3469964"/>
              <a:ext cx="188152" cy="21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12E4F091-DF1A-E7A5-D95E-96CA5DCD992E}"/>
                </a:ext>
              </a:extLst>
            </p:cNvPr>
            <p:cNvSpPr/>
            <p:nvPr/>
          </p:nvSpPr>
          <p:spPr>
            <a:xfrm>
              <a:off x="5747510" y="3298251"/>
              <a:ext cx="1154877" cy="34778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PrefillAdder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" name="五边形 44">
              <a:extLst>
                <a:ext uri="{FF2B5EF4-FFF2-40B4-BE49-F238E27FC236}">
                  <a16:creationId xmlns:a16="http://schemas.microsoft.com/office/drawing/2014/main" id="{44D9BE97-4F24-9EBD-2B1C-8C25D1A4A757}"/>
                </a:ext>
              </a:extLst>
            </p:cNvPr>
            <p:cNvSpPr/>
            <p:nvPr/>
          </p:nvSpPr>
          <p:spPr>
            <a:xfrm>
              <a:off x="7135471" y="3333155"/>
              <a:ext cx="1066788" cy="273615"/>
            </a:xfrm>
            <a:prstGeom prst="homePlat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new</a:t>
              </a:r>
              <a:r>
                <a:rPr kumimoji="1" lang="zh-CN" altLang="en-US" sz="1200" dirty="0"/>
                <a:t> 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batch</a:t>
              </a:r>
              <a:endPara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66208DDC-FB83-21EA-8208-A5CFC85564D3}"/>
                </a:ext>
              </a:extLst>
            </p:cNvPr>
            <p:cNvCxnSpPr>
              <a:cxnSpLocks/>
              <a:stCxn id="27" idx="3"/>
              <a:endCxn id="45" idx="1"/>
            </p:cNvCxnSpPr>
            <p:nvPr/>
          </p:nvCxnSpPr>
          <p:spPr>
            <a:xfrm flipV="1">
              <a:off x="6902387" y="3469963"/>
              <a:ext cx="233084" cy="21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595E746-4A5A-71ED-BFD5-E032FD98C71E}"/>
                </a:ext>
              </a:extLst>
            </p:cNvPr>
            <p:cNvSpPr txBox="1"/>
            <p:nvPr/>
          </p:nvSpPr>
          <p:spPr>
            <a:xfrm>
              <a:off x="7039634" y="3578370"/>
              <a:ext cx="12834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(just for prefill)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9715F041-642F-0140-A5A4-056469BC04C6}"/>
                </a:ext>
              </a:extLst>
            </p:cNvPr>
            <p:cNvSpPr/>
            <p:nvPr/>
          </p:nvSpPr>
          <p:spPr>
            <a:xfrm>
              <a:off x="8954472" y="3294938"/>
              <a:ext cx="1683779" cy="34778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prepare</a:t>
              </a:r>
              <a:r>
                <a:rPr kumimoji="1" lang="en-US" altLang="zh-CN" sz="1200" dirty="0">
                  <a:solidFill>
                    <a:schemeClr val="tx1"/>
                  </a:solidFill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for</a:t>
              </a:r>
              <a:r>
                <a:rPr kumimoji="1" lang="en-US" altLang="zh-CN" sz="1200" dirty="0">
                  <a:solidFill>
                    <a:schemeClr val="tx1"/>
                  </a:solidFill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extend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1255F3FB-C874-5D47-1B15-685A3FA7D47B}"/>
                </a:ext>
              </a:extLst>
            </p:cNvPr>
            <p:cNvSpPr/>
            <p:nvPr/>
          </p:nvSpPr>
          <p:spPr>
            <a:xfrm>
              <a:off x="8927816" y="2528526"/>
              <a:ext cx="1710435" cy="34778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prepare</a:t>
              </a:r>
              <a:r>
                <a:rPr kumimoji="1" lang="en-US" altLang="zh-CN" sz="1200" dirty="0">
                  <a:solidFill>
                    <a:schemeClr val="tx1"/>
                  </a:solidFill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for</a:t>
              </a:r>
              <a:r>
                <a:rPr kumimoji="1" lang="en-US" altLang="zh-CN" sz="1200" dirty="0">
                  <a:solidFill>
                    <a:schemeClr val="tx1"/>
                  </a:solidFill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decode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8563810-CDBF-FDD3-E701-7312E63099C6}"/>
                </a:ext>
              </a:extLst>
            </p:cNvPr>
            <p:cNvSpPr txBox="1"/>
            <p:nvPr/>
          </p:nvSpPr>
          <p:spPr>
            <a:xfrm>
              <a:off x="9683051" y="2898141"/>
              <a:ext cx="16179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new_batch</a:t>
              </a:r>
              <a:r>
                <a:rPr kumimoji="1" lang="en-US" altLang="zh-CN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</a:t>
              </a:r>
            </a:p>
            <a:p>
              <a:pPr algn="r"/>
              <a:r>
                <a:rPr kumimoji="1" lang="en-US" altLang="zh-CN" sz="10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mix_with</a:t>
              </a:r>
              <a:r>
                <a:rPr kumimoji="1" lang="en-US" altLang="zh-CN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running</a:t>
              </a:r>
            </a:p>
          </p:txBody>
        </p:sp>
        <p:cxnSp>
          <p:nvCxnSpPr>
            <p:cNvPr id="60" name="直线箭头连接符 59">
              <a:extLst>
                <a:ext uri="{FF2B5EF4-FFF2-40B4-BE49-F238E27FC236}">
                  <a16:creationId xmlns:a16="http://schemas.microsoft.com/office/drawing/2014/main" id="{F9B44148-619C-EBCD-0B2A-12E8841C3934}"/>
                </a:ext>
              </a:extLst>
            </p:cNvPr>
            <p:cNvCxnSpPr>
              <a:cxnSpLocks/>
              <a:stCxn id="15" idx="3"/>
              <a:endCxn id="51" idx="1"/>
            </p:cNvCxnSpPr>
            <p:nvPr/>
          </p:nvCxnSpPr>
          <p:spPr>
            <a:xfrm>
              <a:off x="7587941" y="2701414"/>
              <a:ext cx="1339875" cy="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箭头连接符 62">
              <a:extLst>
                <a:ext uri="{FF2B5EF4-FFF2-40B4-BE49-F238E27FC236}">
                  <a16:creationId xmlns:a16="http://schemas.microsoft.com/office/drawing/2014/main" id="{2146EB5C-D88D-13D5-3357-90FAF78B4AF1}"/>
                </a:ext>
              </a:extLst>
            </p:cNvPr>
            <p:cNvCxnSpPr>
              <a:cxnSpLocks/>
              <a:stCxn id="45" idx="3"/>
              <a:endCxn id="50" idx="1"/>
            </p:cNvCxnSpPr>
            <p:nvPr/>
          </p:nvCxnSpPr>
          <p:spPr>
            <a:xfrm flipV="1">
              <a:off x="8202259" y="3468830"/>
              <a:ext cx="752213" cy="11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9D2BBA18-61EE-F725-974F-549CF7C158B8}"/>
                </a:ext>
              </a:extLst>
            </p:cNvPr>
            <p:cNvSpPr txBox="1"/>
            <p:nvPr/>
          </p:nvSpPr>
          <p:spPr>
            <a:xfrm>
              <a:off x="4952284" y="3875574"/>
              <a:ext cx="11201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chunked_req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C88EC8DD-9AA9-7DAF-3878-6A42194E3161}"/>
                </a:ext>
              </a:extLst>
            </p:cNvPr>
            <p:cNvSpPr txBox="1"/>
            <p:nvPr/>
          </p:nvSpPr>
          <p:spPr>
            <a:xfrm>
              <a:off x="6124262" y="3866824"/>
              <a:ext cx="14920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new_chunked_req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A09B6FEC-87B3-B673-24A1-8FBA6DBDAB79}"/>
                </a:ext>
              </a:extLst>
            </p:cNvPr>
            <p:cNvSpPr txBox="1"/>
            <p:nvPr/>
          </p:nvSpPr>
          <p:spPr>
            <a:xfrm>
              <a:off x="8809994" y="2118610"/>
              <a:ext cx="22733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case1:</a:t>
              </a:r>
              <a:r>
                <a:rPr kumimoji="1"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当</a:t>
              </a:r>
              <a:r>
                <a:rPr kumimoji="1" lang="en-US" altLang="zh-CN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new</a:t>
              </a:r>
              <a:r>
                <a:rPr kumimoji="1"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batch</a:t>
              </a:r>
              <a:r>
                <a:rPr kumimoji="1"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不为空时</a:t>
              </a:r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B9D46C2F-8489-8686-82BE-F83E69D8C53B}"/>
              </a:ext>
            </a:extLst>
          </p:cNvPr>
          <p:cNvGrpSpPr/>
          <p:nvPr/>
        </p:nvGrpSpPr>
        <p:grpSpPr>
          <a:xfrm>
            <a:off x="4244960" y="4998880"/>
            <a:ext cx="6790117" cy="1091391"/>
            <a:chOff x="4244960" y="4839174"/>
            <a:chExt cx="6790117" cy="1091391"/>
          </a:xfrm>
        </p:grpSpPr>
        <p:sp>
          <p:nvSpPr>
            <p:cNvPr id="109" name="五边形 108">
              <a:extLst>
                <a:ext uri="{FF2B5EF4-FFF2-40B4-BE49-F238E27FC236}">
                  <a16:creationId xmlns:a16="http://schemas.microsoft.com/office/drawing/2014/main" id="{8481B830-56C8-42EA-BC10-C6EA761A66DD}"/>
                </a:ext>
              </a:extLst>
            </p:cNvPr>
            <p:cNvSpPr/>
            <p:nvPr/>
          </p:nvSpPr>
          <p:spPr>
            <a:xfrm>
              <a:off x="4244960" y="4967348"/>
              <a:ext cx="1287164" cy="276998"/>
            </a:xfrm>
            <a:prstGeom prst="homePlat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running</a:t>
              </a:r>
              <a:r>
                <a:rPr kumimoji="1" lang="zh-CN" altLang="en-US" sz="1200" dirty="0"/>
                <a:t> 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batch</a:t>
              </a:r>
              <a:endPara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0" name="圆角矩形 109">
              <a:extLst>
                <a:ext uri="{FF2B5EF4-FFF2-40B4-BE49-F238E27FC236}">
                  <a16:creationId xmlns:a16="http://schemas.microsoft.com/office/drawing/2014/main" id="{94FF9839-136E-CC72-B2BF-229C5D714EB0}"/>
                </a:ext>
              </a:extLst>
            </p:cNvPr>
            <p:cNvSpPr/>
            <p:nvPr/>
          </p:nvSpPr>
          <p:spPr>
            <a:xfrm>
              <a:off x="5973230" y="4929326"/>
              <a:ext cx="1154877" cy="34778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update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11" name="直线箭头连接符 110">
              <a:extLst>
                <a:ext uri="{FF2B5EF4-FFF2-40B4-BE49-F238E27FC236}">
                  <a16:creationId xmlns:a16="http://schemas.microsoft.com/office/drawing/2014/main" id="{18F9A379-1A9C-0EF4-A200-36DC24D2EEF8}"/>
                </a:ext>
              </a:extLst>
            </p:cNvPr>
            <p:cNvCxnSpPr>
              <a:cxnSpLocks/>
              <a:stCxn id="109" idx="3"/>
              <a:endCxn id="110" idx="1"/>
            </p:cNvCxnSpPr>
            <p:nvPr/>
          </p:nvCxnSpPr>
          <p:spPr>
            <a:xfrm flipV="1">
              <a:off x="5532124" y="5103218"/>
              <a:ext cx="441106" cy="26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五边形 113">
              <a:extLst>
                <a:ext uri="{FF2B5EF4-FFF2-40B4-BE49-F238E27FC236}">
                  <a16:creationId xmlns:a16="http://schemas.microsoft.com/office/drawing/2014/main" id="{0A7833D7-EDFC-80C7-BC6D-8BECF74B834B}"/>
                </a:ext>
              </a:extLst>
            </p:cNvPr>
            <p:cNvSpPr/>
            <p:nvPr/>
          </p:nvSpPr>
          <p:spPr>
            <a:xfrm>
              <a:off x="8270515" y="4960067"/>
              <a:ext cx="1287164" cy="276998"/>
            </a:xfrm>
            <a:prstGeom prst="homePlat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running</a:t>
              </a:r>
              <a:r>
                <a:rPr kumimoji="1" lang="zh-CN" altLang="en-US" sz="1200" dirty="0"/>
                <a:t> 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batch</a:t>
              </a:r>
              <a:endPara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15" name="直线箭头连接符 114">
              <a:extLst>
                <a:ext uri="{FF2B5EF4-FFF2-40B4-BE49-F238E27FC236}">
                  <a16:creationId xmlns:a16="http://schemas.microsoft.com/office/drawing/2014/main" id="{C7D0E2D2-DC3E-B0EA-8E13-C572B140C79F}"/>
                </a:ext>
              </a:extLst>
            </p:cNvPr>
            <p:cNvCxnSpPr>
              <a:cxnSpLocks/>
              <a:stCxn id="110" idx="3"/>
              <a:endCxn id="114" idx="1"/>
            </p:cNvCxnSpPr>
            <p:nvPr/>
          </p:nvCxnSpPr>
          <p:spPr>
            <a:xfrm flipV="1">
              <a:off x="7128107" y="5098566"/>
              <a:ext cx="1142408" cy="46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4E5376AA-4ED4-4426-997D-E69D94A89BAE}"/>
                </a:ext>
              </a:extLst>
            </p:cNvPr>
            <p:cNvSpPr txBox="1"/>
            <p:nvPr/>
          </p:nvSpPr>
          <p:spPr>
            <a:xfrm>
              <a:off x="7124403" y="4839174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可调度的请求</a:t>
              </a:r>
            </a:p>
          </p:txBody>
        </p:sp>
        <p:cxnSp>
          <p:nvCxnSpPr>
            <p:cNvPr id="120" name="肘形连接符 119">
              <a:extLst>
                <a:ext uri="{FF2B5EF4-FFF2-40B4-BE49-F238E27FC236}">
                  <a16:creationId xmlns:a16="http://schemas.microsoft.com/office/drawing/2014/main" id="{62EA97A5-1D3D-7601-1799-C9F3BC406340}"/>
                </a:ext>
              </a:extLst>
            </p:cNvPr>
            <p:cNvCxnSpPr>
              <a:cxnSpLocks/>
              <a:stCxn id="110" idx="2"/>
              <a:endCxn id="123" idx="1"/>
            </p:cNvCxnSpPr>
            <p:nvPr/>
          </p:nvCxnSpPr>
          <p:spPr>
            <a:xfrm rot="16200000" flipH="1">
              <a:off x="7023130" y="4804649"/>
              <a:ext cx="411868" cy="135679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FAEB03BA-5A18-99E1-719D-23F03871C056}"/>
                </a:ext>
              </a:extLst>
            </p:cNvPr>
            <p:cNvSpPr txBox="1"/>
            <p:nvPr/>
          </p:nvSpPr>
          <p:spPr>
            <a:xfrm>
              <a:off x="6550668" y="5421365"/>
              <a:ext cx="12650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preempted</a:t>
              </a:r>
              <a:r>
                <a:rPr kumimoji="1"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1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reqs</a:t>
              </a:r>
              <a:endPara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" name="五边形 122">
              <a:extLst>
                <a:ext uri="{FF2B5EF4-FFF2-40B4-BE49-F238E27FC236}">
                  <a16:creationId xmlns:a16="http://schemas.microsoft.com/office/drawing/2014/main" id="{170D763F-C308-1C77-FF18-A0113539F282}"/>
                </a:ext>
              </a:extLst>
            </p:cNvPr>
            <p:cNvSpPr/>
            <p:nvPr/>
          </p:nvSpPr>
          <p:spPr>
            <a:xfrm>
              <a:off x="7907459" y="5552170"/>
              <a:ext cx="1333108" cy="273615"/>
            </a:xfrm>
            <a:prstGeom prst="homePlat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waiting</a:t>
              </a:r>
              <a:r>
                <a:rPr kumimoji="1" lang="en-US" altLang="zh-CN" sz="1200" dirty="0"/>
                <a:t> 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queue</a:t>
              </a:r>
              <a:endPara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D018E4CC-4FFE-697D-0956-9C42F55D2C44}"/>
                </a:ext>
              </a:extLst>
            </p:cNvPr>
            <p:cNvSpPr txBox="1"/>
            <p:nvPr/>
          </p:nvSpPr>
          <p:spPr>
            <a:xfrm>
              <a:off x="6761423" y="5668955"/>
              <a:ext cx="8306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extend</a:t>
              </a:r>
              <a:r>
                <a:rPr kumimoji="1"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to</a:t>
              </a:r>
              <a:endPara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2" name="圆角矩形 131">
              <a:extLst>
                <a:ext uri="{FF2B5EF4-FFF2-40B4-BE49-F238E27FC236}">
                  <a16:creationId xmlns:a16="http://schemas.microsoft.com/office/drawing/2014/main" id="{9CE704C5-47BC-B099-DEB6-B5B6ADDD4932}"/>
                </a:ext>
              </a:extLst>
            </p:cNvPr>
            <p:cNvSpPr/>
            <p:nvPr/>
          </p:nvSpPr>
          <p:spPr>
            <a:xfrm>
              <a:off x="9808424" y="4860863"/>
              <a:ext cx="1226653" cy="488912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prepare</a:t>
              </a:r>
              <a:r>
                <a:rPr kumimoji="1" lang="en-US" altLang="zh-CN" sz="1200" dirty="0">
                  <a:solidFill>
                    <a:schemeClr val="tx1"/>
                  </a:solidFill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for</a:t>
              </a:r>
              <a:r>
                <a:rPr kumimoji="1" lang="en-US" altLang="zh-CN" sz="1200" dirty="0">
                  <a:solidFill>
                    <a:schemeClr val="tx1"/>
                  </a:solidFill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decode</a:t>
              </a:r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34" name="直线箭头连接符 133">
              <a:extLst>
                <a:ext uri="{FF2B5EF4-FFF2-40B4-BE49-F238E27FC236}">
                  <a16:creationId xmlns:a16="http://schemas.microsoft.com/office/drawing/2014/main" id="{A87E1B26-A08D-0A64-75A0-AAE8DCB98A28}"/>
                </a:ext>
              </a:extLst>
            </p:cNvPr>
            <p:cNvCxnSpPr>
              <a:stCxn id="114" idx="3"/>
              <a:endCxn id="132" idx="1"/>
            </p:cNvCxnSpPr>
            <p:nvPr/>
          </p:nvCxnSpPr>
          <p:spPr>
            <a:xfrm>
              <a:off x="9557679" y="5098566"/>
              <a:ext cx="250745" cy="67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肘形连接符 136">
            <a:extLst>
              <a:ext uri="{FF2B5EF4-FFF2-40B4-BE49-F238E27FC236}">
                <a16:creationId xmlns:a16="http://schemas.microsoft.com/office/drawing/2014/main" id="{22BFA338-472B-548C-E74C-82897F064815}"/>
              </a:ext>
            </a:extLst>
          </p:cNvPr>
          <p:cNvCxnSpPr>
            <a:stCxn id="132" idx="3"/>
            <a:endCxn id="71" idx="2"/>
          </p:cNvCxnSpPr>
          <p:nvPr/>
        </p:nvCxnSpPr>
        <p:spPr>
          <a:xfrm flipV="1">
            <a:off x="11035077" y="4255378"/>
            <a:ext cx="248687" cy="100964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肘形连接符 90">
            <a:extLst>
              <a:ext uri="{FF2B5EF4-FFF2-40B4-BE49-F238E27FC236}">
                <a16:creationId xmlns:a16="http://schemas.microsoft.com/office/drawing/2014/main" id="{A6237863-9947-77E9-2D0C-128422AF6580}"/>
              </a:ext>
            </a:extLst>
          </p:cNvPr>
          <p:cNvCxnSpPr>
            <a:cxnSpLocks/>
            <a:stCxn id="50" idx="3"/>
            <a:endCxn id="71" idx="0"/>
          </p:cNvCxnSpPr>
          <p:nvPr/>
        </p:nvCxnSpPr>
        <p:spPr>
          <a:xfrm>
            <a:off x="10656961" y="3249370"/>
            <a:ext cx="626803" cy="7290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肘形连接符 88">
            <a:extLst>
              <a:ext uri="{FF2B5EF4-FFF2-40B4-BE49-F238E27FC236}">
                <a16:creationId xmlns:a16="http://schemas.microsoft.com/office/drawing/2014/main" id="{ED8E600C-9730-6A7A-6AEC-21DE752778FB}"/>
              </a:ext>
            </a:extLst>
          </p:cNvPr>
          <p:cNvCxnSpPr>
            <a:cxnSpLocks/>
            <a:stCxn id="51" idx="3"/>
            <a:endCxn id="71" idx="0"/>
          </p:cNvCxnSpPr>
          <p:nvPr/>
        </p:nvCxnSpPr>
        <p:spPr>
          <a:xfrm>
            <a:off x="10656961" y="2482958"/>
            <a:ext cx="626803" cy="149542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39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21776</TotalTime>
  <Words>2625</Words>
  <Application>Microsoft Macintosh PowerPoint</Application>
  <PresentationFormat>宽屏</PresentationFormat>
  <Paragraphs>424</Paragraphs>
  <Slides>23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等线</vt:lpstr>
      <vt:lpstr>等线 Light</vt:lpstr>
      <vt:lpstr>Microsoft YaHei</vt:lpstr>
      <vt:lpstr>Microsoft YaHei</vt:lpstr>
      <vt:lpstr>字魂59号-创粗黑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实习期间的学习与技能储备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vLLM调度器优化方案与实践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马一凌</cp:lastModifiedBy>
  <cp:revision>384</cp:revision>
  <dcterms:created xsi:type="dcterms:W3CDTF">2022-12-15T03:47:05Z</dcterms:created>
  <dcterms:modified xsi:type="dcterms:W3CDTF">2025-09-09T09:31:31Z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